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369" r:id="rId4"/>
    <p:sldMasterId id="2147485379" r:id="rId5"/>
    <p:sldMasterId id="2147483673" r:id="rId6"/>
    <p:sldMasterId id="2147485248" r:id="rId7"/>
  </p:sldMasterIdLst>
  <p:notesMasterIdLst>
    <p:notesMasterId r:id="rId111"/>
  </p:notesMasterIdLst>
  <p:handoutMasterIdLst>
    <p:handoutMasterId r:id="rId112"/>
  </p:handoutMasterIdLst>
  <p:sldIdLst>
    <p:sldId id="683" r:id="rId8"/>
    <p:sldId id="781" r:id="rId9"/>
    <p:sldId id="634" r:id="rId10"/>
    <p:sldId id="776" r:id="rId11"/>
    <p:sldId id="777" r:id="rId12"/>
    <p:sldId id="708" r:id="rId13"/>
    <p:sldId id="710" r:id="rId14"/>
    <p:sldId id="732" r:id="rId15"/>
    <p:sldId id="735" r:id="rId16"/>
    <p:sldId id="711" r:id="rId17"/>
    <p:sldId id="713" r:id="rId18"/>
    <p:sldId id="731" r:id="rId19"/>
    <p:sldId id="734" r:id="rId20"/>
    <p:sldId id="733" r:id="rId21"/>
    <p:sldId id="736" r:id="rId22"/>
    <p:sldId id="714" r:id="rId23"/>
    <p:sldId id="715" r:id="rId24"/>
    <p:sldId id="729" r:id="rId25"/>
    <p:sldId id="712" r:id="rId26"/>
    <p:sldId id="692" r:id="rId27"/>
    <p:sldId id="689" r:id="rId28"/>
    <p:sldId id="693" r:id="rId29"/>
    <p:sldId id="694" r:id="rId30"/>
    <p:sldId id="695" r:id="rId31"/>
    <p:sldId id="691" r:id="rId32"/>
    <p:sldId id="696" r:id="rId33"/>
    <p:sldId id="753" r:id="rId34"/>
    <p:sldId id="717" r:id="rId35"/>
    <p:sldId id="718" r:id="rId36"/>
    <p:sldId id="754" r:id="rId37"/>
    <p:sldId id="739" r:id="rId38"/>
    <p:sldId id="740" r:id="rId39"/>
    <p:sldId id="755" r:id="rId40"/>
    <p:sldId id="752" r:id="rId41"/>
    <p:sldId id="719" r:id="rId42"/>
    <p:sldId id="697" r:id="rId43"/>
    <p:sldId id="751" r:id="rId44"/>
    <p:sldId id="756" r:id="rId45"/>
    <p:sldId id="757" r:id="rId46"/>
    <p:sldId id="758" r:id="rId47"/>
    <p:sldId id="759" r:id="rId48"/>
    <p:sldId id="760" r:id="rId49"/>
    <p:sldId id="761" r:id="rId50"/>
    <p:sldId id="762" r:id="rId51"/>
    <p:sldId id="763" r:id="rId52"/>
    <p:sldId id="764" r:id="rId53"/>
    <p:sldId id="765" r:id="rId54"/>
    <p:sldId id="767" r:id="rId55"/>
    <p:sldId id="766" r:id="rId56"/>
    <p:sldId id="772" r:id="rId57"/>
    <p:sldId id="779" r:id="rId58"/>
    <p:sldId id="773" r:id="rId59"/>
    <p:sldId id="750" r:id="rId60"/>
    <p:sldId id="770" r:id="rId61"/>
    <p:sldId id="768" r:id="rId62"/>
    <p:sldId id="780" r:id="rId63"/>
    <p:sldId id="774" r:id="rId64"/>
    <p:sldId id="771" r:id="rId65"/>
    <p:sldId id="749" r:id="rId66"/>
    <p:sldId id="720" r:id="rId67"/>
    <p:sldId id="722" r:id="rId68"/>
    <p:sldId id="721" r:id="rId69"/>
    <p:sldId id="775" r:id="rId70"/>
    <p:sldId id="723" r:id="rId71"/>
    <p:sldId id="784" r:id="rId72"/>
    <p:sldId id="748" r:id="rId73"/>
    <p:sldId id="741" r:id="rId74"/>
    <p:sldId id="742" r:id="rId75"/>
    <p:sldId id="782" r:id="rId76"/>
    <p:sldId id="783" r:id="rId77"/>
    <p:sldId id="797" r:id="rId78"/>
    <p:sldId id="798" r:id="rId79"/>
    <p:sldId id="785" r:id="rId80"/>
    <p:sldId id="743" r:id="rId81"/>
    <p:sldId id="698" r:id="rId82"/>
    <p:sldId id="701" r:id="rId83"/>
    <p:sldId id="703" r:id="rId84"/>
    <p:sldId id="704" r:id="rId85"/>
    <p:sldId id="786" r:id="rId86"/>
    <p:sldId id="705" r:id="rId87"/>
    <p:sldId id="706" r:id="rId88"/>
    <p:sldId id="707" r:id="rId89"/>
    <p:sldId id="744" r:id="rId90"/>
    <p:sldId id="800" r:id="rId91"/>
    <p:sldId id="787" r:id="rId92"/>
    <p:sldId id="788" r:id="rId93"/>
    <p:sldId id="728" r:id="rId94"/>
    <p:sldId id="796" r:id="rId95"/>
    <p:sldId id="789" r:id="rId96"/>
    <p:sldId id="745" r:id="rId97"/>
    <p:sldId id="803" r:id="rId98"/>
    <p:sldId id="802" r:id="rId99"/>
    <p:sldId id="790" r:id="rId100"/>
    <p:sldId id="791" r:id="rId101"/>
    <p:sldId id="804" r:id="rId102"/>
    <p:sldId id="746" r:id="rId103"/>
    <p:sldId id="792" r:id="rId104"/>
    <p:sldId id="747" r:id="rId105"/>
    <p:sldId id="724" r:id="rId106"/>
    <p:sldId id="725" r:id="rId107"/>
    <p:sldId id="793" r:id="rId108"/>
    <p:sldId id="794" r:id="rId109"/>
    <p:sldId id="795" r:id="rId110"/>
  </p:sldIdLst>
  <p:sldSz cx="9144000" cy="5143500" type="screen16x9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AD9"/>
    <a:srgbClr val="003144"/>
    <a:srgbClr val="929397"/>
    <a:srgbClr val="21C7D8"/>
    <a:srgbClr val="01646C"/>
    <a:srgbClr val="00A5B7"/>
    <a:srgbClr val="FC8236"/>
    <a:srgbClr val="9A479C"/>
    <a:srgbClr val="016576"/>
    <a:srgbClr val="27F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9" autoAdjust="0"/>
    <p:restoredTop sz="78901"/>
  </p:normalViewPr>
  <p:slideViewPr>
    <p:cSldViewPr snapToObjects="1">
      <p:cViewPr varScale="1">
        <p:scale>
          <a:sx n="112" d="100"/>
          <a:sy n="112" d="100"/>
        </p:scale>
        <p:origin x="1360" y="176"/>
      </p:cViewPr>
      <p:guideLst>
        <p:guide orient="horz" pos="19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0" d="100"/>
          <a:sy n="120" d="100"/>
        </p:scale>
        <p:origin x="5408" y="20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presProps" Target="pres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viewProps" Target="view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theme" Target="theme/theme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customXml" Target="../customXml/item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25D9B07C-456E-7641-9CFE-9924522ED8F1}" type="datetimeFigureOut">
              <a:rPr lang="es-ES_tradnl" altLang="es-ES"/>
              <a:pPr>
                <a:defRPr/>
              </a:pPr>
              <a:t>20/5/19</a:t>
            </a:fld>
            <a:endParaRPr lang="es-ES_tradnl" altLang="es-E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793B878C-4AB8-E54F-BE04-B1B182AD406A}" type="slidenum">
              <a:rPr lang="es-ES_tradnl" altLang="es-ES"/>
              <a:pPr>
                <a:defRPr/>
              </a:pPr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267562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A30FA2E7-7818-BB48-88A4-0B4C16A6E258}" type="datetimeFigureOut">
              <a:rPr lang="es-ES" altLang="es-ES"/>
              <a:pPr>
                <a:defRPr/>
              </a:pPr>
              <a:t>20/5/19</a:t>
            </a:fld>
            <a:endParaRPr lang="es-ES" alt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noProof="0"/>
              <a:t>Haga clic para modificar el estilo de texto del patrón</a:t>
            </a:r>
          </a:p>
          <a:p>
            <a:pPr lvl="1"/>
            <a:r>
              <a:rPr lang="es-ES_tradnl" altLang="es-ES" noProof="0"/>
              <a:t>Segundo nivel</a:t>
            </a:r>
          </a:p>
          <a:p>
            <a:pPr lvl="2"/>
            <a:r>
              <a:rPr lang="es-ES_tradnl" altLang="es-ES" noProof="0"/>
              <a:t>Tercer nivel</a:t>
            </a:r>
          </a:p>
          <a:p>
            <a:pPr lvl="3"/>
            <a:r>
              <a:rPr lang="es-ES_tradnl" altLang="es-ES" noProof="0"/>
              <a:t>Cuarto nivel</a:t>
            </a:r>
          </a:p>
          <a:p>
            <a:pPr lvl="4"/>
            <a:r>
              <a:rPr lang="es-ES_tradnl" altLang="es-ES" noProof="0"/>
              <a:t>Quinto nivel</a:t>
            </a:r>
            <a:endParaRPr lang="es-ES" alt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56ADA792-6D97-9B43-8B73-75138E13786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806295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gal.marder/whats-expected-in-spring-5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3707080/what-is-the-spring-boot-configuration-processor-why-do-people-exclude-librarie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eldung.com/configuration-properties-in-spring-boot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raw-performance-numbers-spring-boot-2-webflux-vs-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0604298/spring-component-versus-bea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822497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ES" dirty="0"/>
              <a:t>@</a:t>
            </a:r>
            <a:r>
              <a:rPr lang="es-ES" dirty="0" err="1"/>
              <a:t>SpringBootConfiguration</a:t>
            </a:r>
            <a:r>
              <a:rPr lang="es-ES" dirty="0"/>
              <a:t> </a:t>
            </a:r>
          </a:p>
          <a:p>
            <a:pPr lvl="2"/>
            <a:r>
              <a:rPr lang="es-ES" dirty="0" err="1"/>
              <a:t>Specialized</a:t>
            </a:r>
            <a:r>
              <a:rPr lang="es-ES" dirty="0"/>
              <a:t> </a:t>
            </a:r>
            <a:r>
              <a:rPr lang="es-ES" dirty="0" err="1"/>
              <a:t>form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@</a:t>
            </a:r>
            <a:r>
              <a:rPr lang="es-ES" dirty="0" err="1"/>
              <a:t>Configuration</a:t>
            </a:r>
            <a:r>
              <a:rPr lang="es-ES" dirty="0"/>
              <a:t> </a:t>
            </a:r>
            <a:r>
              <a:rPr lang="es-ES" dirty="0" err="1"/>
              <a:t>annotation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EnableAutoConfiguration</a:t>
            </a:r>
            <a:endParaRPr lang="es-ES" dirty="0"/>
          </a:p>
          <a:p>
            <a:pPr lvl="2"/>
            <a:r>
              <a:rPr lang="es-ES" dirty="0" err="1"/>
              <a:t>Enables</a:t>
            </a:r>
            <a:r>
              <a:rPr lang="es-ES" dirty="0"/>
              <a:t> Spring </a:t>
            </a:r>
            <a:r>
              <a:rPr lang="es-ES" dirty="0" err="1"/>
              <a:t>Boot</a:t>
            </a:r>
            <a:r>
              <a:rPr lang="es-ES" dirty="0"/>
              <a:t> </a:t>
            </a:r>
            <a:r>
              <a:rPr lang="es-ES" dirty="0" err="1"/>
              <a:t>automatic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ComponentScan</a:t>
            </a:r>
            <a:endParaRPr lang="es-ES" dirty="0"/>
          </a:p>
          <a:p>
            <a:pPr lvl="2"/>
            <a:r>
              <a:rPr lang="es-ES" dirty="0" err="1"/>
              <a:t>Enables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</a:t>
            </a:r>
            <a:r>
              <a:rPr lang="es-ES" dirty="0" err="1"/>
              <a:t>scanning</a:t>
            </a:r>
            <a:r>
              <a:rPr lang="es-ES" dirty="0"/>
              <a:t>. </a:t>
            </a:r>
          </a:p>
          <a:p>
            <a:pPr lvl="2"/>
            <a:r>
              <a:rPr lang="es-ES" dirty="0" err="1"/>
              <a:t>Classes</a:t>
            </a:r>
            <a:r>
              <a:rPr lang="es-ES" dirty="0"/>
              <a:t> </a:t>
            </a:r>
            <a:r>
              <a:rPr lang="es-ES" dirty="0" err="1"/>
              <a:t>registered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@</a:t>
            </a:r>
            <a:r>
              <a:rPr lang="es-ES" dirty="0" err="1"/>
              <a:t>Component</a:t>
            </a:r>
            <a:r>
              <a:rPr lang="es-ES" dirty="0"/>
              <a:t>, @</a:t>
            </a:r>
            <a:r>
              <a:rPr lang="es-ES" dirty="0" err="1"/>
              <a:t>Controller</a:t>
            </a:r>
            <a:r>
              <a:rPr lang="es-ES" dirty="0"/>
              <a:t>, @</a:t>
            </a:r>
            <a:r>
              <a:rPr lang="es-ES" dirty="0" err="1"/>
              <a:t>Service</a:t>
            </a:r>
            <a:r>
              <a:rPr lang="es-ES" dirty="0"/>
              <a:t>, and </a:t>
            </a:r>
            <a:r>
              <a:rPr lang="es-ES" dirty="0" err="1"/>
              <a:t>others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registered</a:t>
            </a:r>
            <a:r>
              <a:rPr lang="es-ES" dirty="0"/>
              <a:t> as </a:t>
            </a:r>
            <a:r>
              <a:rPr lang="es-ES" dirty="0" err="1"/>
              <a:t>beans</a:t>
            </a:r>
            <a:endParaRPr lang="es-ES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26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29191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class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annotated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with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@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RestController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scanning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endParaRPr lang="es-E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36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39259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51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47837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56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7400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60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8017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https://www.slideshare.net/gal.marder/whats-expected-in-spring-5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68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34011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E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  <a:hlinkClick r:id="rId3"/>
              </a:rPr>
              <a:t>What is the spring-boot-configuration-processor ? Why do people exclude libraries from it? Why is it invisible in dependency tree?</a:t>
            </a:r>
            <a:endParaRPr lang="es-ES" sz="1200" b="1" i="0" kern="1200" dirty="0">
              <a:solidFill>
                <a:schemeClr val="tx1"/>
              </a:solidFill>
              <a:effectLst/>
              <a:latin typeface="+mn-lt"/>
              <a:ea typeface="MS PGothic" pitchFamily="34" charset="-128"/>
              <a:cs typeface="MS PGothic" charset="0"/>
            </a:endParaRPr>
          </a:p>
          <a:p>
            <a:br>
              <a:rPr lang="es-ES" dirty="0"/>
            </a:br>
            <a:r>
              <a:rPr lang="es-ES" dirty="0">
                <a:hlinkClick r:id="rId4"/>
              </a:rPr>
              <a:t>https://www.baeldung.com/configuration-properties-in-spring-boot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77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714093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78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320038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87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21666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88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0434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event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loop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everything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handled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event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including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requests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callbacks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intensive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operations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like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database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network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operations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When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costly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opera-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needed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event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loop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registers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callback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operation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be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performed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parallel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while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moves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handle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events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6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99410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91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741947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92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18681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95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4424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7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9677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</a:t>
            </a:r>
            <a:r>
              <a:rPr lang="es-ES" dirty="0">
                <a:hlinkClick r:id="rId3"/>
              </a:rPr>
              <a:t>https://dzone.com/articles/raw-performance-numbers-spring-boot-2-webflux-vs-s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9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97469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Spring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WebFlux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can run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non-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blocking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web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container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including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Netty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Undertow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Tomcat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Jetty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Servlet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3.1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higher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container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default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embedded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server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WebFlux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Netty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instead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Tomcat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Aside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using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different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starter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dependency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Spring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WebFlux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controller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meth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ods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usually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accept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return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reactive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types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like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Mono and Flux,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instead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domain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types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collections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Spring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WebFlux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controllers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can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also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with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RxJava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types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like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Observable, Single,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Completable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10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07234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Back-pressure =&gt; Mechanism to ensure publishers don't overwhelm subscribers. A downstream can tell an upstream to send it fewer data in order to prevent it from being overwhelmed.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14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26650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Spring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MS PGothic" pitchFamily="34" charset="-128"/>
              <a:cs typeface="MS PGothic" charset="0"/>
            </a:endParaRP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---</a:t>
            </a: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non-trivial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composed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many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each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responsible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own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piece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functionality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coordinating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with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elements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get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job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done.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When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run,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those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somehow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be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created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introduced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each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At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Spring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offers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container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often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referred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Spring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con-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text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creates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manages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These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wired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together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inside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Spring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context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make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complete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much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like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bricks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mortar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timber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nails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plumbing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wiring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bound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together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make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house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act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wiring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together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based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pattern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known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as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dependency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injection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(DI).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Rather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have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create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maintain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lifecycle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depend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dependency-injected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relies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separate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entity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(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container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)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create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maintain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inject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those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into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done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typically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through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constructor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arguments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property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accessor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methods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top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container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Spring and a full portfolio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related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libraries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offer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web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framework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variety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data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persistence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options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security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framework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integration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with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runtime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monitoring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microservice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support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 reactive pro-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gramming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model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many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other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features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necessary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modern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development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21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55539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https://stackoverflow.com/questions/10604298/spring-component-versus-bean</a:t>
            </a:r>
            <a:endParaRPr lang="es-ES" dirty="0"/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@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Component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 (and @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Service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 and @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Repository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) are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used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 auto-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detect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auto-configure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using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classpath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scanning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There's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implicit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-to-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mapping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between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annotated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class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(i.e.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per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class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). Control of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wiring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quite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limited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with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this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approach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since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it's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purely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declarative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</a:t>
            </a:r>
          </a:p>
          <a:p>
            <a:pPr fontAlgn="base"/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@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used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to </a:t>
            </a:r>
            <a:r>
              <a:rPr lang="es-ES" sz="1200" b="0" i="1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explicitly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 declare a single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rather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letting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Spring do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automatically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above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It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decouples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declaration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from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class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definition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and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lets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you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create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and configure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beans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exactly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how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you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choose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</a:t>
            </a: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23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0838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main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()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method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calls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static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run()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method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SpringApplication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class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which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performs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actual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bootstrapping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creating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Spring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application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context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MS PGothic" charset="0"/>
              </a:rPr>
              <a:t>. </a:t>
            </a:r>
            <a:endParaRPr lang="es-ES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ADA792-6D97-9B43-8B73-75138E137867}" type="slidenum">
              <a:rPr lang="es-ES" altLang="es-ES" smtClean="0"/>
              <a:pPr>
                <a:defRPr/>
              </a:pPr>
              <a:t>25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2994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twitter.com/ElevenPaths" TargetMode="External"/><Relationship Id="rId18" Type="http://schemas.openxmlformats.org/officeDocument/2006/relationships/image" Target="../media/image2.png"/><Relationship Id="rId3" Type="http://schemas.openxmlformats.org/officeDocument/2006/relationships/hyperlink" Target="http://blog.elevenpaths.com/" TargetMode="External"/><Relationship Id="rId7" Type="http://schemas.openxmlformats.org/officeDocument/2006/relationships/hyperlink" Target="http://facebook.com/ElevenPath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hyperlink" Target="http://www.elevenpaths.com/" TargetMode="External"/><Relationship Id="rId16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hyperlink" Target="http://linkedin.com/company/eleven-paths" TargetMode="External"/><Relationship Id="rId5" Type="http://schemas.openxmlformats.org/officeDocument/2006/relationships/hyperlink" Target="http://community.elevenpaths.com/" TargetMode="External"/><Relationship Id="rId15" Type="http://schemas.openxmlformats.org/officeDocument/2006/relationships/hyperlink" Target="http://youtube.com/ElevenPaths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://instagram.com/ElevenPaths" TargetMode="External"/><Relationship Id="rId1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twitter.com/ElevenPaths" TargetMode="External"/><Relationship Id="rId18" Type="http://schemas.openxmlformats.org/officeDocument/2006/relationships/image" Target="../media/image2.png"/><Relationship Id="rId3" Type="http://schemas.openxmlformats.org/officeDocument/2006/relationships/hyperlink" Target="http://blog.elevenpaths.com/" TargetMode="External"/><Relationship Id="rId7" Type="http://schemas.openxmlformats.org/officeDocument/2006/relationships/hyperlink" Target="http://facebook.com/ElevenPath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hyperlink" Target="http://www.elevenpaths.com/" TargetMode="External"/><Relationship Id="rId16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hyperlink" Target="http://linkedin.com/company/eleven-paths" TargetMode="External"/><Relationship Id="rId5" Type="http://schemas.openxmlformats.org/officeDocument/2006/relationships/hyperlink" Target="http://community.elevenpaths.com/" TargetMode="External"/><Relationship Id="rId15" Type="http://schemas.openxmlformats.org/officeDocument/2006/relationships/hyperlink" Target="http://youtube.com/ElevenPaths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://instagram.com/ElevenPaths" TargetMode="External"/><Relationship Id="rId1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323528" y="267495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987424"/>
            <a:ext cx="3960688" cy="32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 marL="4572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bg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s-ES" dirty="0"/>
          </a:p>
          <a:p>
            <a:pPr lvl="0"/>
            <a:r>
              <a:rPr lang="en-US" dirty="0"/>
              <a:t>02.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03.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987424"/>
            <a:ext cx="3960688" cy="32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 marL="4572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bg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s-ES" dirty="0"/>
          </a:p>
          <a:p>
            <a:pPr lvl="0"/>
            <a:r>
              <a:rPr lang="en-US" dirty="0"/>
              <a:t>02.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03.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4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86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Niveles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7675" y="1347614"/>
            <a:ext cx="8131175" cy="3070898"/>
          </a:xfrm>
          <a:prstGeom prst="rect">
            <a:avLst/>
          </a:prstGeom>
        </p:spPr>
        <p:txBody>
          <a:bodyPr/>
          <a:lstStyle>
            <a:lvl1pPr>
              <a:buFontTx/>
              <a:buChar char="•"/>
              <a:defRPr sz="2800">
                <a:effectLst/>
              </a:defRPr>
            </a:lvl1pPr>
            <a:lvl2pPr marL="685800" indent="-228600">
              <a:buFont typeface="Courier New" charset="0"/>
              <a:buChar char="o"/>
              <a:defRPr sz="2400">
                <a:effectLst/>
              </a:defRPr>
            </a:lvl2pPr>
            <a:lvl3pPr marL="1143000" indent="-228600">
              <a:buFont typeface="Wingdings" charset="2"/>
              <a:buChar char="§"/>
              <a:defRPr>
                <a:effectLst/>
              </a:defRPr>
            </a:lvl3pPr>
            <a:lvl4pPr>
              <a:defRPr>
                <a:effectLst/>
              </a:defRPr>
            </a:lvl4pPr>
          </a:lstStyle>
          <a:p>
            <a:pPr>
              <a:buFontTx/>
              <a:buChar char="•"/>
            </a:pPr>
            <a:r>
              <a:rPr lang="es-ES" altLang="es-ES" dirty="0">
                <a:latin typeface="Calibri" charset="0"/>
                <a:ea typeface="MS PGothic" charset="-128"/>
                <a:cs typeface="Calibri Light" charset="0"/>
              </a:rPr>
              <a:t>Escribe aquí el texto (28 puntos)</a:t>
            </a:r>
          </a:p>
          <a:p>
            <a:pPr lvl="1">
              <a:buFont typeface="Courier New" charset="0"/>
              <a:buChar char="o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(24 puntos)</a:t>
            </a:r>
          </a:p>
          <a:p>
            <a:pPr lvl="2">
              <a:buFont typeface="Wingdings" charset="2"/>
              <a:buChar char="§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(20 puntos)</a:t>
            </a:r>
          </a:p>
          <a:p>
            <a:pPr lvl="3"/>
            <a:r>
              <a:rPr lang="es-ES" altLang="es-ES" dirty="0">
                <a:latin typeface="Calibri" charset="0"/>
                <a:ea typeface="MS PGothic" charset="-128"/>
              </a:rPr>
              <a:t>Escribe aquí el texto (18 puntos)</a:t>
            </a:r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96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</p:spTree>
    <p:extLst>
      <p:ext uri="{BB962C8B-B14F-4D97-AF65-F5344CB8AC3E}">
        <p14:creationId xmlns:p14="http://schemas.microsoft.com/office/powerpoint/2010/main" val="330444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/>
          <p:cNvGrpSpPr>
            <a:grpSpLocks/>
          </p:cNvGrpSpPr>
          <p:nvPr userDrawn="1"/>
        </p:nvGrpSpPr>
        <p:grpSpPr bwMode="auto">
          <a:xfrm>
            <a:off x="639763" y="1443038"/>
            <a:ext cx="3571875" cy="411162"/>
            <a:chOff x="639763" y="1443706"/>
            <a:chExt cx="3571875" cy="410562"/>
          </a:xfrm>
        </p:grpSpPr>
        <p:sp>
          <p:nvSpPr>
            <p:cNvPr id="18" name="13 Rectángulo redondeado"/>
            <p:cNvSpPr/>
            <p:nvPr/>
          </p:nvSpPr>
          <p:spPr bwMode="auto">
            <a:xfrm>
              <a:off x="639763" y="1443706"/>
              <a:ext cx="3571875" cy="27423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14 Triángulo isósceles"/>
            <p:cNvSpPr/>
            <p:nvPr/>
          </p:nvSpPr>
          <p:spPr bwMode="auto">
            <a:xfrm rot="10800000">
              <a:off x="2127250" y="1703676"/>
              <a:ext cx="596900" cy="150592"/>
            </a:xfrm>
            <a:prstGeom prst="triangle">
              <a:avLst/>
            </a:prstGeom>
            <a:solidFill>
              <a:schemeClr val="tx1"/>
            </a:solidFill>
            <a:ln w="508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"/>
          <p:cNvGrpSpPr>
            <a:grpSpLocks/>
          </p:cNvGrpSpPr>
          <p:nvPr userDrawn="1"/>
        </p:nvGrpSpPr>
        <p:grpSpPr bwMode="auto">
          <a:xfrm>
            <a:off x="4932363" y="1450975"/>
            <a:ext cx="3671887" cy="403225"/>
            <a:chOff x="4932363" y="1450646"/>
            <a:chExt cx="3672086" cy="403622"/>
          </a:xfrm>
        </p:grpSpPr>
        <p:sp>
          <p:nvSpPr>
            <p:cNvPr id="21" name="16 Rectángulo redondeado"/>
            <p:cNvSpPr/>
            <p:nvPr/>
          </p:nvSpPr>
          <p:spPr bwMode="auto">
            <a:xfrm>
              <a:off x="4932363" y="1450646"/>
              <a:ext cx="3672086" cy="27014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17 Triángulo isósceles"/>
            <p:cNvSpPr/>
            <p:nvPr/>
          </p:nvSpPr>
          <p:spPr bwMode="auto">
            <a:xfrm rot="10800000">
              <a:off x="6461208" y="1706486"/>
              <a:ext cx="614396" cy="147782"/>
            </a:xfrm>
            <a:prstGeom prst="triangle">
              <a:avLst/>
            </a:prstGeom>
            <a:solidFill>
              <a:schemeClr val="bg2"/>
            </a:solidFill>
            <a:ln w="50800" cap="rnd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695261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932363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043508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36654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6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Telefón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3037916" y="1696933"/>
            <a:ext cx="30681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¡Síguenos en nuestras</a:t>
            </a:r>
            <a:r>
              <a:rPr lang="es-ES" sz="1500" kern="0" baseline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redes sociales y entérate de todo!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uadroTexto 20"/>
          <p:cNvSpPr txBox="1"/>
          <p:nvPr userDrawn="1"/>
        </p:nvSpPr>
        <p:spPr>
          <a:xfrm>
            <a:off x="323528" y="3721532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2016 © Telefónica Digital España, S.L.U. Todos los derechos reservados.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propiedad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Digital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España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S.L.U. (“TDE”) y/o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otra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entidad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dentro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licenciantes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TDE y/o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compañía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licenciantes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TDE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reservan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propiedad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industrial 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intelectual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(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incluida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patente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copyright)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deriven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recaigan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sobre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incluidos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diseño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reproducción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venta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salvo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supuesto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expresamente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conferidos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terceros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podrá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objeto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modificación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momento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sin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necesidad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previo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aviso.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no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podrá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parcial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totalmente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copiada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distribuida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adaptada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reproducida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ningún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soporte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sin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medie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previo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consentimiento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parte de TDE.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tiene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único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objetivo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soporte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lector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El lector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compromete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obligado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usar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no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ningún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otro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TDE no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responsable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ninguna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pérdida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daño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derive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error u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omisión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incorrecto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regulará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acuerdo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con lo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establecido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términos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condiciones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aceptados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usuario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TDE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(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así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perteneciente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) son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registradas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TDE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filiales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reservan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sobre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 </a:t>
            </a:r>
            <a:endParaRPr lang="es-ES_tradnl" sz="4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2943991" y="2824649"/>
            <a:ext cx="32481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www.elevenpaths.com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n 17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51" y="2430764"/>
            <a:ext cx="270000" cy="270000"/>
          </a:xfrm>
          <a:prstGeom prst="rect">
            <a:avLst/>
          </a:prstGeom>
        </p:spPr>
      </p:pic>
      <p:pic>
        <p:nvPicPr>
          <p:cNvPr id="22" name="Imagen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0" y="2430764"/>
            <a:ext cx="270000" cy="270000"/>
          </a:xfrm>
          <a:prstGeom prst="rect">
            <a:avLst/>
          </a:prstGeom>
        </p:spPr>
      </p:pic>
      <p:pic>
        <p:nvPicPr>
          <p:cNvPr id="23" name="Imagen 22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9" y="2430764"/>
            <a:ext cx="270000" cy="270000"/>
          </a:xfrm>
          <a:prstGeom prst="rect">
            <a:avLst/>
          </a:prstGeom>
        </p:spPr>
      </p:pic>
      <p:pic>
        <p:nvPicPr>
          <p:cNvPr id="24" name="Imagen 23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2430764"/>
            <a:ext cx="270000" cy="270000"/>
          </a:xfrm>
          <a:prstGeom prst="rect">
            <a:avLst/>
          </a:prstGeom>
        </p:spPr>
      </p:pic>
      <p:pic>
        <p:nvPicPr>
          <p:cNvPr id="25" name="Imagen 24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5" y="2430764"/>
            <a:ext cx="270000" cy="270000"/>
          </a:xfrm>
          <a:prstGeom prst="rect">
            <a:avLst/>
          </a:prstGeom>
        </p:spPr>
      </p:pic>
      <p:pic>
        <p:nvPicPr>
          <p:cNvPr id="26" name="Imagen 25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83" y="2430764"/>
            <a:ext cx="270000" cy="270000"/>
          </a:xfrm>
          <a:prstGeom prst="rect">
            <a:avLst/>
          </a:prstGeom>
        </p:spPr>
      </p:pic>
      <p:pic>
        <p:nvPicPr>
          <p:cNvPr id="27" name="Imagen 2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7" y="2430764"/>
            <a:ext cx="270000" cy="270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9502"/>
            <a:ext cx="1453279" cy="216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03945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3037916" y="1696933"/>
            <a:ext cx="30681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¡Síguenos en nuestras</a:t>
            </a:r>
            <a:r>
              <a:rPr lang="es-ES" sz="1500" kern="0" baseline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redes sociales y entérate de todo!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2943991" y="2824649"/>
            <a:ext cx="32481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www.elevenpaths.com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17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51" y="2430764"/>
            <a:ext cx="270000" cy="270000"/>
          </a:xfrm>
          <a:prstGeom prst="rect">
            <a:avLst/>
          </a:prstGeom>
        </p:spPr>
      </p:pic>
      <p:pic>
        <p:nvPicPr>
          <p:cNvPr id="6" name="Imagen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0" y="2430764"/>
            <a:ext cx="270000" cy="270000"/>
          </a:xfrm>
          <a:prstGeom prst="rect">
            <a:avLst/>
          </a:prstGeom>
        </p:spPr>
      </p:pic>
      <p:pic>
        <p:nvPicPr>
          <p:cNvPr id="7" name="Imagen 22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9" y="2430764"/>
            <a:ext cx="270000" cy="270000"/>
          </a:xfrm>
          <a:prstGeom prst="rect">
            <a:avLst/>
          </a:prstGeom>
        </p:spPr>
      </p:pic>
      <p:pic>
        <p:nvPicPr>
          <p:cNvPr id="8" name="Imagen 23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2430764"/>
            <a:ext cx="270000" cy="270000"/>
          </a:xfrm>
          <a:prstGeom prst="rect">
            <a:avLst/>
          </a:prstGeom>
        </p:spPr>
      </p:pic>
      <p:pic>
        <p:nvPicPr>
          <p:cNvPr id="9" name="Imagen 24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5" y="2430764"/>
            <a:ext cx="270000" cy="270000"/>
          </a:xfrm>
          <a:prstGeom prst="rect">
            <a:avLst/>
          </a:prstGeom>
        </p:spPr>
      </p:pic>
      <p:pic>
        <p:nvPicPr>
          <p:cNvPr id="10" name="Imagen 25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83" y="2430764"/>
            <a:ext cx="270000" cy="270000"/>
          </a:xfrm>
          <a:prstGeom prst="rect">
            <a:avLst/>
          </a:prstGeom>
        </p:spPr>
      </p:pic>
      <p:pic>
        <p:nvPicPr>
          <p:cNvPr id="11" name="Imagen 2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7" y="2430764"/>
            <a:ext cx="270000" cy="270000"/>
          </a:xfrm>
          <a:prstGeom prst="rect">
            <a:avLst/>
          </a:prstGeom>
        </p:spPr>
      </p:pic>
      <p:pic>
        <p:nvPicPr>
          <p:cNvPr id="12" name="Imagen 2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672707"/>
            <a:ext cx="1453279" cy="216000"/>
          </a:xfrm>
          <a:prstGeom prst="rect">
            <a:avLst/>
          </a:prstGeom>
        </p:spPr>
      </p:pic>
      <p:pic>
        <p:nvPicPr>
          <p:cNvPr id="13" name="Imagen 2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737150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4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3 Rectángulo redondeado"/>
          <p:cNvSpPr/>
          <p:nvPr userDrawn="1"/>
        </p:nvSpPr>
        <p:spPr>
          <a:xfrm>
            <a:off x="2947195" y="2735263"/>
            <a:ext cx="1127125" cy="317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8" name="15 Rectángulo redondeado"/>
          <p:cNvSpPr/>
          <p:nvPr userDrawn="1"/>
        </p:nvSpPr>
        <p:spPr>
          <a:xfrm>
            <a:off x="4896644" y="2735263"/>
            <a:ext cx="1127125" cy="317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9" name="17 Rectángulo redondeado"/>
          <p:cNvSpPr/>
          <p:nvPr userDrawn="1"/>
        </p:nvSpPr>
        <p:spPr>
          <a:xfrm>
            <a:off x="6761925" y="2725738"/>
            <a:ext cx="1127125" cy="3175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13" name="1 Rectángulo redondeado"/>
          <p:cNvSpPr/>
          <p:nvPr userDrawn="1"/>
        </p:nvSpPr>
        <p:spPr>
          <a:xfrm>
            <a:off x="1018382" y="2725738"/>
            <a:ext cx="1127125" cy="3175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5"/>
          </p:nvPr>
        </p:nvSpPr>
        <p:spPr>
          <a:xfrm>
            <a:off x="755650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2684463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7"/>
          <p:cNvSpPr>
            <a:spLocks noGrp="1"/>
          </p:cNvSpPr>
          <p:nvPr>
            <p:ph type="body" sz="quarter" idx="17"/>
          </p:nvPr>
        </p:nvSpPr>
        <p:spPr>
          <a:xfrm>
            <a:off x="4633912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6499193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/>
          <p:cNvSpPr>
            <a:spLocks noGrp="1"/>
          </p:cNvSpPr>
          <p:nvPr>
            <p:ph type="body" sz="quarter" idx="20" hasCustomPrompt="1"/>
          </p:nvPr>
        </p:nvSpPr>
        <p:spPr>
          <a:xfrm>
            <a:off x="825500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59" name="Text Placeholder 55"/>
          <p:cNvSpPr>
            <a:spLocks noGrp="1"/>
          </p:cNvSpPr>
          <p:nvPr>
            <p:ph type="body" sz="quarter" idx="21" hasCustomPrompt="1"/>
          </p:nvPr>
        </p:nvSpPr>
        <p:spPr>
          <a:xfrm>
            <a:off x="2754313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60" name="Text Placeholder 55"/>
          <p:cNvSpPr>
            <a:spLocks noGrp="1"/>
          </p:cNvSpPr>
          <p:nvPr>
            <p:ph type="body" sz="quarter" idx="22" hasCustomPrompt="1"/>
          </p:nvPr>
        </p:nvSpPr>
        <p:spPr>
          <a:xfrm>
            <a:off x="4703762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75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  <p:sp>
        <p:nvSpPr>
          <p:cNvPr id="17" name="Title 9"/>
          <p:cNvSpPr txBox="1">
            <a:spLocks/>
          </p:cNvSpPr>
          <p:nvPr userDrawn="1"/>
        </p:nvSpPr>
        <p:spPr>
          <a:xfrm>
            <a:off x="323528" y="267495"/>
            <a:ext cx="7886700" cy="50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ES" altLang="es-ES">
                <a:ea typeface="MS PGothic" charset="-128"/>
              </a:rPr>
              <a:t>01. Escribe aquí el título (32 puntos)</a:t>
            </a:r>
            <a:endParaRPr lang="es-ES" altLang="es-ES" dirty="0">
              <a:ea typeface="MS PGothic" charset="-128"/>
            </a:endParaRPr>
          </a:p>
        </p:txBody>
      </p:sp>
      <p:sp>
        <p:nvSpPr>
          <p:cNvPr id="19" name="Text Placeholder 55"/>
          <p:cNvSpPr>
            <a:spLocks noGrp="1"/>
          </p:cNvSpPr>
          <p:nvPr>
            <p:ph type="body" sz="quarter" idx="23" hasCustomPrompt="1"/>
          </p:nvPr>
        </p:nvSpPr>
        <p:spPr>
          <a:xfrm>
            <a:off x="6569043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49250" y="1159892"/>
            <a:ext cx="8229600" cy="1342008"/>
          </a:xfrm>
          <a:prstGeom prst="rect">
            <a:avLst/>
          </a:prstGeom>
        </p:spPr>
        <p:txBody>
          <a:bodyPr/>
          <a:lstStyle>
            <a:lvl1pPr marL="0" indent="0" eaLnBrk="1" hangingPunct="1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eaLnBrk="1" hangingPunct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a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a. Maecenas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dolor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</a:p>
          <a:p>
            <a:pPr eaLnBrk="1" hangingPunct="1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at.Donec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non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7129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/>
          <p:cNvGrpSpPr>
            <a:grpSpLocks/>
          </p:cNvGrpSpPr>
          <p:nvPr userDrawn="1"/>
        </p:nvGrpSpPr>
        <p:grpSpPr bwMode="auto">
          <a:xfrm>
            <a:off x="639763" y="1443038"/>
            <a:ext cx="3571875" cy="411162"/>
            <a:chOff x="639763" y="1443706"/>
            <a:chExt cx="3571875" cy="410562"/>
          </a:xfrm>
        </p:grpSpPr>
        <p:sp>
          <p:nvSpPr>
            <p:cNvPr id="18" name="13 Rectángulo redondeado"/>
            <p:cNvSpPr/>
            <p:nvPr/>
          </p:nvSpPr>
          <p:spPr bwMode="auto">
            <a:xfrm>
              <a:off x="639763" y="1443706"/>
              <a:ext cx="3571875" cy="27423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14 Triángulo isósceles"/>
            <p:cNvSpPr/>
            <p:nvPr/>
          </p:nvSpPr>
          <p:spPr bwMode="auto">
            <a:xfrm rot="10800000">
              <a:off x="2127250" y="1703676"/>
              <a:ext cx="596900" cy="150592"/>
            </a:xfrm>
            <a:prstGeom prst="triangle">
              <a:avLst/>
            </a:prstGeom>
            <a:solidFill>
              <a:schemeClr val="tx1"/>
            </a:solidFill>
            <a:ln w="508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"/>
          <p:cNvGrpSpPr>
            <a:grpSpLocks/>
          </p:cNvGrpSpPr>
          <p:nvPr userDrawn="1"/>
        </p:nvGrpSpPr>
        <p:grpSpPr bwMode="auto">
          <a:xfrm>
            <a:off x="4932363" y="1450975"/>
            <a:ext cx="3671887" cy="403225"/>
            <a:chOff x="4932363" y="1450646"/>
            <a:chExt cx="3672086" cy="403622"/>
          </a:xfrm>
        </p:grpSpPr>
        <p:sp>
          <p:nvSpPr>
            <p:cNvPr id="21" name="16 Rectángulo redondeado"/>
            <p:cNvSpPr/>
            <p:nvPr/>
          </p:nvSpPr>
          <p:spPr bwMode="auto">
            <a:xfrm>
              <a:off x="4932363" y="1450646"/>
              <a:ext cx="3672086" cy="27014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17 Triángulo isósceles"/>
            <p:cNvSpPr/>
            <p:nvPr/>
          </p:nvSpPr>
          <p:spPr bwMode="auto">
            <a:xfrm rot="10800000">
              <a:off x="6461208" y="1706486"/>
              <a:ext cx="614396" cy="147782"/>
            </a:xfrm>
            <a:prstGeom prst="triangle">
              <a:avLst/>
            </a:prstGeom>
            <a:solidFill>
              <a:schemeClr val="bg2"/>
            </a:solidFill>
            <a:ln w="50800" cap="rnd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695261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932363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043508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36654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1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7675" y="1347614"/>
            <a:ext cx="8131175" cy="3070898"/>
          </a:xfrm>
          <a:prstGeom prst="rect">
            <a:avLst/>
          </a:prstGeom>
        </p:spPr>
        <p:txBody>
          <a:bodyPr/>
          <a:lstStyle>
            <a:lvl1pPr>
              <a:buFontTx/>
              <a:buChar char="•"/>
              <a:defRPr sz="2800">
                <a:effectLst/>
              </a:defRPr>
            </a:lvl1pPr>
            <a:lvl2pPr marL="685800" indent="-228600">
              <a:buFont typeface="Courier New" charset="0"/>
              <a:buChar char="o"/>
              <a:defRPr sz="2400">
                <a:effectLst/>
              </a:defRPr>
            </a:lvl2pPr>
            <a:lvl3pPr marL="1143000" indent="-228600">
              <a:buFont typeface="Wingdings" charset="2"/>
              <a:buChar char="§"/>
              <a:defRPr>
                <a:effectLst/>
              </a:defRPr>
            </a:lvl3pPr>
            <a:lvl4pPr>
              <a:defRPr>
                <a:effectLst/>
              </a:defRPr>
            </a:lvl4pPr>
          </a:lstStyle>
          <a:p>
            <a:pPr>
              <a:buFontTx/>
              <a:buChar char="•"/>
            </a:pPr>
            <a:r>
              <a:rPr lang="es-ES" altLang="es-ES" dirty="0">
                <a:latin typeface="Calibri" charset="0"/>
                <a:ea typeface="MS PGothic" charset="-128"/>
                <a:cs typeface="Calibri Light" charset="0"/>
              </a:rPr>
              <a:t>Escribe aquí el texto (28 puntos)</a:t>
            </a:r>
          </a:p>
          <a:p>
            <a:pPr lvl="1">
              <a:buFont typeface="Courier New" charset="0"/>
              <a:buChar char="o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(24 puntos)</a:t>
            </a:r>
          </a:p>
          <a:p>
            <a:pPr lvl="2">
              <a:buFont typeface="Wingdings" charset="2"/>
              <a:buChar char="§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(20 puntos)</a:t>
            </a:r>
          </a:p>
          <a:p>
            <a:pPr lvl="3"/>
            <a:r>
              <a:rPr lang="es-ES" altLang="es-ES" dirty="0">
                <a:latin typeface="Calibri" charset="0"/>
                <a:ea typeface="MS PGothic" charset="-128"/>
              </a:rPr>
              <a:t>Escribe aquí el texto (18 puntos)</a:t>
            </a:r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</p:spTree>
    <p:extLst>
      <p:ext uri="{BB962C8B-B14F-4D97-AF65-F5344CB8AC3E}">
        <p14:creationId xmlns:p14="http://schemas.microsoft.com/office/powerpoint/2010/main" val="54601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marc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>
            <a:off x="7953375" y="771525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7308305" y="3939902"/>
            <a:ext cx="1187996" cy="503239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s-ES" dirty="0"/>
              <a:t>22.10.2016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887663"/>
            <a:ext cx="6548438" cy="722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máximo 2 líneas (20 puntos)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707654"/>
            <a:ext cx="6548438" cy="1323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buNone/>
              <a:defRPr sz="400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título máximo 2 líneas (40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8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3 líneas, Texto 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5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8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02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90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8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9" name="Rectangle 8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247169C4-D7FE-2B4C-94E5-01EDCE9EC2AD}" type="slidenum">
              <a:rPr lang="es-ES_tradnl" altLang="es-ES" sz="1100" smtClean="0">
                <a:solidFill>
                  <a:schemeClr val="tx1"/>
                </a:solidFill>
                <a:latin typeface="Calibri" charset="0"/>
                <a:ea typeface="MS PGothic" charset="-128"/>
                <a:cs typeface="Calibri" charset="0"/>
                <a:sym typeface="Arial" charset="0"/>
              </a:rPr>
              <a:pPr algn="ctr" eaLnBrk="1" hangingPunct="1">
                <a:defRPr/>
              </a:pPr>
              <a:t>‹Nº›</a:t>
            </a:fld>
            <a:endParaRPr lang="es-ES_tradnl" altLang="es-ES" sz="1100">
              <a:solidFill>
                <a:schemeClr val="tx1"/>
              </a:solidFill>
              <a:latin typeface="Calibri" charset="0"/>
              <a:ea typeface="MS PGothic" charset="-128"/>
              <a:cs typeface="Calibri" charset="0"/>
              <a:sym typeface="Arial" charset="0"/>
            </a:endParaRPr>
          </a:p>
        </p:txBody>
      </p:sp>
      <p:grpSp>
        <p:nvGrpSpPr>
          <p:cNvPr id="10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1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12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672707"/>
            <a:ext cx="1453279" cy="2160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737150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8" r:id="rId1"/>
    <p:sldLayoutId id="2147485371" r:id="rId2"/>
    <p:sldLayoutId id="2147485372" r:id="rId3"/>
    <p:sldLayoutId id="2147485373" r:id="rId4"/>
    <p:sldLayoutId id="21474853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7" y="620853"/>
            <a:ext cx="1435061" cy="4317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35717"/>
            <a:ext cx="204564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1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57" r:id="rId1"/>
    <p:sldLayoutId id="2147485358" r:id="rId2"/>
    <p:sldLayoutId id="2147485359" r:id="rId3"/>
    <p:sldLayoutId id="2147485360" r:id="rId4"/>
    <p:sldLayoutId id="2147485361" r:id="rId5"/>
    <p:sldLayoutId id="2147485386" r:id="rId6"/>
    <p:sldLayoutId id="2147485387" r:id="rId7"/>
    <p:sldLayoutId id="2147485388" r:id="rId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5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0" r:id="rId1"/>
    <p:sldLayoutId id="214748538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ng.io/" TargetMode="External"/><Relationship Id="rId13" Type="http://schemas.openxmlformats.org/officeDocument/2006/relationships/image" Target="../media/image12.tiff"/><Relationship Id="rId3" Type="http://schemas.openxmlformats.org/officeDocument/2006/relationships/hyperlink" Target="https://www.reactive-streams.org/" TargetMode="External"/><Relationship Id="rId7" Type="http://schemas.openxmlformats.org/officeDocument/2006/relationships/image" Target="../media/image25.tiff"/><Relationship Id="rId12" Type="http://schemas.openxmlformats.org/officeDocument/2006/relationships/hyperlink" Target="http://vertx.io/" TargetMode="External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oracle.com/" TargetMode="External"/><Relationship Id="rId11" Type="http://schemas.openxmlformats.org/officeDocument/2006/relationships/image" Target="../media/image26.tiff"/><Relationship Id="rId5" Type="http://schemas.openxmlformats.org/officeDocument/2006/relationships/image" Target="../media/image24.tiff"/><Relationship Id="rId10" Type="http://schemas.openxmlformats.org/officeDocument/2006/relationships/hyperlink" Target="http://reactivex.io/" TargetMode="External"/><Relationship Id="rId4" Type="http://schemas.openxmlformats.org/officeDocument/2006/relationships/hyperlink" Target="https://projectreactor.io/" TargetMode="External"/><Relationship Id="rId9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olang.org/" TargetMode="External"/><Relationship Id="rId3" Type="http://schemas.openxmlformats.org/officeDocument/2006/relationships/image" Target="../media/image12.tiff"/><Relationship Id="rId7" Type="http://schemas.openxmlformats.org/officeDocument/2006/relationships/image" Target="../media/image15.tiff"/><Relationship Id="rId2" Type="http://schemas.openxmlformats.org/officeDocument/2006/relationships/hyperlink" Target="http://vertx.io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10" Type="http://schemas.openxmlformats.org/officeDocument/2006/relationships/image" Target="../media/image16.tiff"/><Relationship Id="rId4" Type="http://schemas.openxmlformats.org/officeDocument/2006/relationships/hyperlink" Target="https://nodejs.org/" TargetMode="External"/><Relationship Id="rId9" Type="http://schemas.openxmlformats.org/officeDocument/2006/relationships/hyperlink" Target="https://spring.io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lefonica/cto-spring-webflux-training/blob/master/webflux-server/doc/openapi.yaml" TargetMode="Externa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CTO </a:t>
            </a:r>
            <a:r>
              <a:rPr lang="es-ES" dirty="0" err="1"/>
              <a:t>University</a:t>
            </a:r>
            <a:r>
              <a:rPr lang="es-ES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Spring </a:t>
            </a:r>
            <a:r>
              <a:rPr lang="es-ES" dirty="0" err="1"/>
              <a:t>WebFlux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894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49EE33A-8105-644C-81E1-43F2FF6F2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MVC vs </a:t>
            </a:r>
            <a:r>
              <a:rPr lang="en-GB" dirty="0" err="1"/>
              <a:t>WebFlux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920851-49DF-6149-BC85-981A447935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Spring Stacks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840491-EDCC-E846-8AE7-8BBEE66B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1707654"/>
            <a:ext cx="4968552" cy="29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47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238E13-6241-D445-A117-B2F9A629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3BA699-7655-DF42-8226-F26178CD85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Integration tests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C1FDC15-0A42-3643-8F8E-C71414A50A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3672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@Test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testCreateProject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Project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new Project()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setName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testProject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setOrganization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testOrganization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setGithubToken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testToken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setRepositories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("repo1", "repo2"));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testClient.post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("/api/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contentType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(MediaType.APPLICATION_JSON_UTF8)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(MediaType.APPLICATION_JSON_UTF8)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expectStatus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isCreated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expectHeader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es-ES" sz="1000" b="1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s-E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expectBody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("$.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testProject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("$.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testOrganization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("$.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githubToken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testToken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("$.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repositories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[0]").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("repo1")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jsonPath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("$.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repositories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[1]").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isEqualTo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("repo2")</a:t>
            </a:r>
          </a:p>
          <a:p>
            <a:pPr marL="0" indent="0">
              <a:buNone/>
            </a:pP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01234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Unit tests for project controller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wf15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8585803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Unit tests for repo controller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wf16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9247761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Unit tests for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143031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CE0737F-F946-214D-BC54-0A90389D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MVC vs </a:t>
            </a:r>
            <a:r>
              <a:rPr lang="en-GB" dirty="0" err="1"/>
              <a:t>WebFlux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AD58B4-36B3-4E4A-8451-0FF0BBC329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9633DF-881D-EB4A-9C70-F422B4A1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58158"/>
            <a:ext cx="5605299" cy="31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4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systems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959DC9-C02D-4441-A5E9-7CBCB4A9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219822"/>
            <a:ext cx="5003800" cy="1816100"/>
          </a:xfrm>
          <a:prstGeom prst="rect">
            <a:avLst/>
          </a:prstGeom>
        </p:spPr>
      </p:pic>
      <p:sp>
        <p:nvSpPr>
          <p:cNvPr id="5" name="Marcador de texto 1">
            <a:extLst>
              <a:ext uri="{FF2B5EF4-FFF2-40B4-BE49-F238E27FC236}">
                <a16:creationId xmlns:a16="http://schemas.microsoft.com/office/drawing/2014/main" id="{63E416FB-9B24-7F4D-BEAD-51D96157E0AA}"/>
              </a:ext>
            </a:extLst>
          </p:cNvPr>
          <p:cNvSpPr txBox="1">
            <a:spLocks/>
          </p:cNvSpPr>
          <p:nvPr/>
        </p:nvSpPr>
        <p:spPr>
          <a:xfrm>
            <a:off x="447675" y="1059582"/>
            <a:ext cx="8131175" cy="23042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Responsive</a:t>
            </a:r>
            <a:r>
              <a:rPr lang="en-US" sz="2000" dirty="0"/>
              <a:t> (provide rapid and consistent response times)</a:t>
            </a:r>
          </a:p>
          <a:p>
            <a:r>
              <a:rPr lang="en-US" sz="2000" b="1" dirty="0"/>
              <a:t>Resilient</a:t>
            </a:r>
            <a:r>
              <a:rPr lang="en-US" sz="2000" dirty="0"/>
              <a:t> (stays responsive in the face of failure)</a:t>
            </a:r>
          </a:p>
          <a:p>
            <a:r>
              <a:rPr lang="en-US" sz="2000" b="1" dirty="0"/>
              <a:t>Elastic</a:t>
            </a:r>
            <a:r>
              <a:rPr lang="en-US" sz="2000" dirty="0"/>
              <a:t> (stays responsive under varying workload, react to changes, increase/decrease resources allocated)</a:t>
            </a:r>
          </a:p>
          <a:p>
            <a:r>
              <a:rPr lang="en-US" sz="2000" b="1" dirty="0"/>
              <a:t>Message driven</a:t>
            </a:r>
            <a:r>
              <a:rPr lang="en-US" sz="2000" dirty="0"/>
              <a:t> (rely on asynchronous message-passing: loose-coupling, isolation, location transparent)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4155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C719A-C2FD-D241-9FBC-101DCDAA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programming</a:t>
            </a:r>
          </a:p>
        </p:txBody>
      </p:sp>
      <p:sp>
        <p:nvSpPr>
          <p:cNvPr id="3" name="Marcador de texto 1">
            <a:extLst>
              <a:ext uri="{FF2B5EF4-FFF2-40B4-BE49-F238E27FC236}">
                <a16:creationId xmlns:a16="http://schemas.microsoft.com/office/drawing/2014/main" id="{43C4CE04-EBDF-674A-B183-34794947625B}"/>
              </a:ext>
            </a:extLst>
          </p:cNvPr>
          <p:cNvSpPr txBox="1">
            <a:spLocks/>
          </p:cNvSpPr>
          <p:nvPr/>
        </p:nvSpPr>
        <p:spPr>
          <a:xfrm>
            <a:off x="447675" y="1347614"/>
            <a:ext cx="8131175" cy="30708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1" dirty="0"/>
              <a:t>Reactive programming</a:t>
            </a:r>
            <a:r>
              <a:rPr lang="en-US" dirty="0"/>
              <a:t> is an </a:t>
            </a:r>
            <a:r>
              <a:rPr lang="en-US" u="sng" dirty="0"/>
              <a:t>asynchronous</a:t>
            </a:r>
            <a:r>
              <a:rPr lang="en-US" dirty="0"/>
              <a:t> programming paradigm concerned with </a:t>
            </a:r>
            <a:r>
              <a:rPr lang="en-US" u="sng" dirty="0"/>
              <a:t>data streams</a:t>
            </a:r>
            <a:r>
              <a:rPr lang="en-US" dirty="0"/>
              <a:t> and the </a:t>
            </a:r>
            <a:r>
              <a:rPr lang="en-US" u="sng" dirty="0"/>
              <a:t>propagation of change</a:t>
            </a:r>
            <a:r>
              <a:rPr lang="en-US" dirty="0"/>
              <a:t>.</a:t>
            </a:r>
          </a:p>
          <a:p>
            <a:pPr marL="0" indent="0" algn="r">
              <a:buNone/>
            </a:pPr>
            <a:endParaRPr lang="en-US" i="1" dirty="0"/>
          </a:p>
          <a:p>
            <a:pPr marL="0" indent="0" algn="r">
              <a:buNone/>
            </a:pPr>
            <a:r>
              <a:rPr lang="en-US" i="1" dirty="0"/>
              <a:t>Wikipedia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54069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7BD5F-37FF-CB4D-8CE8-A98EDD1D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world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077B39-0A7B-9B47-A579-190A2B7B697A}"/>
              </a:ext>
            </a:extLst>
          </p:cNvPr>
          <p:cNvSpPr txBox="1"/>
          <p:nvPr/>
        </p:nvSpPr>
        <p:spPr>
          <a:xfrm>
            <a:off x="3563888" y="1131590"/>
            <a:ext cx="205876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software showing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responses to stimuli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B2029B-BA73-D04A-AB24-1E2A8C51ECB0}"/>
              </a:ext>
            </a:extLst>
          </p:cNvPr>
          <p:cNvSpPr txBox="1"/>
          <p:nvPr/>
        </p:nvSpPr>
        <p:spPr>
          <a:xfrm>
            <a:off x="1096901" y="2859783"/>
            <a:ext cx="1710000" cy="1475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</a:p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Responsive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91BC3BD-BA82-C84B-A101-286878293893}"/>
              </a:ext>
            </a:extLst>
          </p:cNvPr>
          <p:cNvSpPr txBox="1"/>
          <p:nvPr/>
        </p:nvSpPr>
        <p:spPr>
          <a:xfrm>
            <a:off x="3738273" y="2859781"/>
            <a:ext cx="17100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</a:p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</a:t>
            </a:r>
          </a:p>
          <a:p>
            <a:pPr algn="ctr"/>
            <a:endParaRPr lang="en-GB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Back-pressure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5AA0A3-97F1-884A-B615-CFE86521C145}"/>
              </a:ext>
            </a:extLst>
          </p:cNvPr>
          <p:cNvSpPr txBox="1"/>
          <p:nvPr/>
        </p:nvSpPr>
        <p:spPr>
          <a:xfrm>
            <a:off x="6379645" y="2859783"/>
            <a:ext cx="1710000" cy="1475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</a:t>
            </a:r>
          </a:p>
          <a:p>
            <a:pPr algn="ctr"/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</a:p>
          <a:p>
            <a:pPr algn="ctr"/>
            <a:r>
              <a:rPr lang="en-GB" sz="18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Asyncronous</a:t>
            </a:r>
            <a:endParaRPr lang="en-GB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  <a:p>
            <a:pPr algn="ctr"/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3D817C0-4A20-044D-8A01-FE05D8B1CE1B}"/>
              </a:ext>
            </a:extLst>
          </p:cNvPr>
          <p:cNvCxnSpPr>
            <a:cxnSpLocks/>
          </p:cNvCxnSpPr>
          <p:nvPr/>
        </p:nvCxnSpPr>
        <p:spPr>
          <a:xfrm flipH="1">
            <a:off x="2465053" y="2139702"/>
            <a:ext cx="864096" cy="57600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C4A80106-49FF-3B49-A8B1-37892C793EBD}"/>
              </a:ext>
            </a:extLst>
          </p:cNvPr>
          <p:cNvCxnSpPr>
            <a:cxnSpLocks/>
          </p:cNvCxnSpPr>
          <p:nvPr/>
        </p:nvCxnSpPr>
        <p:spPr>
          <a:xfrm flipH="1">
            <a:off x="4593272" y="2139702"/>
            <a:ext cx="1" cy="57600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5539E35-21A5-D241-9146-946AB444D696}"/>
              </a:ext>
            </a:extLst>
          </p:cNvPr>
          <p:cNvCxnSpPr>
            <a:cxnSpLocks/>
          </p:cNvCxnSpPr>
          <p:nvPr/>
        </p:nvCxnSpPr>
        <p:spPr>
          <a:xfrm>
            <a:off x="5777421" y="2139702"/>
            <a:ext cx="934975" cy="576000"/>
          </a:xfrm>
          <a:prstGeom prst="straightConnector1">
            <a:avLst/>
          </a:prstGeom>
          <a:ln w="635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340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535C1-8ECE-3E4A-81E2-BFAC1171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Java landscape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3E2AAD-9D03-B843-B1E3-A962B73FAB66}"/>
              </a:ext>
            </a:extLst>
          </p:cNvPr>
          <p:cNvSpPr txBox="1"/>
          <p:nvPr/>
        </p:nvSpPr>
        <p:spPr>
          <a:xfrm>
            <a:off x="539552" y="1203598"/>
            <a:ext cx="806489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Reactive Manifesto</a:t>
            </a:r>
          </a:p>
          <a:p>
            <a:pPr algn="ctr"/>
            <a:r>
              <a:rPr lang="es-ES" sz="1000" dirty="0">
                <a:hlinkClick r:id="rId2"/>
              </a:rPr>
              <a:t>https://www.reactivemanifesto.org</a:t>
            </a:r>
            <a:endParaRPr lang="en-GB" sz="1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30DD13-9109-D94D-97F3-B78C7108CAEE}"/>
              </a:ext>
            </a:extLst>
          </p:cNvPr>
          <p:cNvSpPr txBox="1"/>
          <p:nvPr/>
        </p:nvSpPr>
        <p:spPr>
          <a:xfrm>
            <a:off x="539552" y="1923678"/>
            <a:ext cx="806489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Streams</a:t>
            </a:r>
          </a:p>
          <a:p>
            <a:pPr algn="ctr"/>
            <a:r>
              <a:rPr lang="es-ES" sz="1000" dirty="0">
                <a:hlinkClick r:id="rId3"/>
              </a:rPr>
              <a:t>https://www.reactive-streams.org</a:t>
            </a:r>
            <a:endParaRPr lang="en-GB" sz="1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7E7DB91-FCF2-024F-806D-AA10F27C8482}"/>
              </a:ext>
            </a:extLst>
          </p:cNvPr>
          <p:cNvGrpSpPr/>
          <p:nvPr/>
        </p:nvGrpSpPr>
        <p:grpSpPr>
          <a:xfrm>
            <a:off x="2627784" y="2877670"/>
            <a:ext cx="1872208" cy="400110"/>
            <a:chOff x="3707904" y="2661646"/>
            <a:chExt cx="1872208" cy="40011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549455E4-494A-FF40-8AB0-62B211D5A644}"/>
                </a:ext>
              </a:extLst>
            </p:cNvPr>
            <p:cNvSpPr txBox="1"/>
            <p:nvPr/>
          </p:nvSpPr>
          <p:spPr>
            <a:xfrm>
              <a:off x="4067944" y="2661646"/>
              <a:ext cx="151216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Reactor (Pivotal)</a:t>
              </a:r>
            </a:p>
            <a:p>
              <a:r>
                <a:rPr lang="es-ES" sz="1000" dirty="0">
                  <a:hlinkClick r:id="rId4"/>
                </a:rPr>
                <a:t>https://projectreactor.io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10B009C-C206-A84E-B691-2199BBBA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252" y="2709487"/>
              <a:ext cx="304428" cy="304428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D62880E-2218-B24C-8FCE-CEFF2F2B18A2}"/>
                </a:ext>
              </a:extLst>
            </p:cNvPr>
            <p:cNvSpPr txBox="1"/>
            <p:nvPr/>
          </p:nvSpPr>
          <p:spPr>
            <a:xfrm>
              <a:off x="3707904" y="2662156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B95117D-7AB5-4D40-BF45-49100D05E136}"/>
              </a:ext>
            </a:extLst>
          </p:cNvPr>
          <p:cNvGrpSpPr/>
          <p:nvPr/>
        </p:nvGrpSpPr>
        <p:grpSpPr>
          <a:xfrm>
            <a:off x="539552" y="2873123"/>
            <a:ext cx="1872208" cy="400110"/>
            <a:chOff x="5940152" y="2661646"/>
            <a:chExt cx="1872208" cy="400110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B20CEDB-14DC-FD42-BE59-5ECA5E78FB48}"/>
                </a:ext>
              </a:extLst>
            </p:cNvPr>
            <p:cNvSpPr txBox="1"/>
            <p:nvPr/>
          </p:nvSpPr>
          <p:spPr>
            <a:xfrm>
              <a:off x="6300192" y="2661646"/>
              <a:ext cx="151216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JDK9 – Flow API</a:t>
              </a:r>
            </a:p>
            <a:p>
              <a:r>
                <a:rPr lang="es-ES" sz="1000" dirty="0">
                  <a:hlinkClick r:id="rId6"/>
                </a:rPr>
                <a:t>https://www.oracle.com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9FD78D7-C017-9C49-95A4-42E6220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2161" y="2709487"/>
              <a:ext cx="286186" cy="286186"/>
            </a:xfrm>
            <a:prstGeom prst="rect">
              <a:avLst/>
            </a:prstGeom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0589859-5DAC-6944-A372-1122A1BEA207}"/>
                </a:ext>
              </a:extLst>
            </p:cNvPr>
            <p:cNvSpPr txBox="1"/>
            <p:nvPr/>
          </p:nvSpPr>
          <p:spPr>
            <a:xfrm>
              <a:off x="5940152" y="2661646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FB2986EF-087B-6148-BFAD-2DB0AE809467}"/>
              </a:ext>
            </a:extLst>
          </p:cNvPr>
          <p:cNvGrpSpPr/>
          <p:nvPr/>
        </p:nvGrpSpPr>
        <p:grpSpPr>
          <a:xfrm>
            <a:off x="2627784" y="3570084"/>
            <a:ext cx="1872208" cy="415300"/>
            <a:chOff x="3707904" y="3277388"/>
            <a:chExt cx="1872208" cy="415300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9A96153-51F0-E244-ADFC-FCD9CB295924}"/>
                </a:ext>
              </a:extLst>
            </p:cNvPr>
            <p:cNvSpPr txBox="1"/>
            <p:nvPr/>
          </p:nvSpPr>
          <p:spPr>
            <a:xfrm>
              <a:off x="4067944" y="3277388"/>
              <a:ext cx="151216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Spring 5</a:t>
              </a:r>
            </a:p>
            <a:p>
              <a:r>
                <a:rPr lang="es-ES" sz="1000" dirty="0">
                  <a:hlinkClick r:id="rId8"/>
                </a:rPr>
                <a:t>https://spring.io</a:t>
              </a:r>
              <a:endParaRPr lang="es-ES" sz="1000" dirty="0"/>
            </a:p>
          </p:txBody>
        </p: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AE05389-D146-C440-AA2A-FFDAAC3D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8252" y="3343497"/>
              <a:ext cx="307229" cy="307229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9488450-2FC9-544B-9D4F-C67431D4E272}"/>
                </a:ext>
              </a:extLst>
            </p:cNvPr>
            <p:cNvSpPr txBox="1"/>
            <p:nvPr/>
          </p:nvSpPr>
          <p:spPr>
            <a:xfrm>
              <a:off x="3707904" y="3293088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12CE7653-6ECA-C444-9955-E085F600AC38}"/>
              </a:ext>
            </a:extLst>
          </p:cNvPr>
          <p:cNvGrpSpPr/>
          <p:nvPr/>
        </p:nvGrpSpPr>
        <p:grpSpPr>
          <a:xfrm>
            <a:off x="2627784" y="4288320"/>
            <a:ext cx="1886944" cy="406833"/>
            <a:chOff x="3707904" y="3893130"/>
            <a:chExt cx="1886944" cy="406833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E2FCAEE-1835-2946-8D65-FF0EA3FED08A}"/>
                </a:ext>
              </a:extLst>
            </p:cNvPr>
            <p:cNvSpPr txBox="1"/>
            <p:nvPr/>
          </p:nvSpPr>
          <p:spPr>
            <a:xfrm>
              <a:off x="4082680" y="3893130"/>
              <a:ext cx="151216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Spring </a:t>
              </a:r>
              <a:r>
                <a:rPr lang="en-GB" sz="10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WebFlux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ES" sz="1000" dirty="0">
                  <a:hlinkClick r:id="rId8"/>
                </a:rPr>
                <a:t>https://spring.io</a:t>
              </a:r>
              <a:endParaRPr lang="es-ES" sz="1000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2CAA031-FE47-2845-8F62-33369AC11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79750" y="3952243"/>
              <a:ext cx="307229" cy="307229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58ECF0E-2ADB-A442-A9D1-DF6B2B33EB73}"/>
                </a:ext>
              </a:extLst>
            </p:cNvPr>
            <p:cNvSpPr txBox="1"/>
            <p:nvPr/>
          </p:nvSpPr>
          <p:spPr>
            <a:xfrm>
              <a:off x="3707904" y="3900363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59F1D30-6C19-464C-AE62-A49783592A3C}"/>
              </a:ext>
            </a:extLst>
          </p:cNvPr>
          <p:cNvGrpSpPr/>
          <p:nvPr/>
        </p:nvGrpSpPr>
        <p:grpSpPr>
          <a:xfrm>
            <a:off x="6804246" y="2852343"/>
            <a:ext cx="1872208" cy="406818"/>
            <a:chOff x="5940152" y="3649977"/>
            <a:chExt cx="1872208" cy="406818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A493625-DDDE-FC4E-AB57-A4093DCB3559}"/>
                </a:ext>
              </a:extLst>
            </p:cNvPr>
            <p:cNvSpPr txBox="1"/>
            <p:nvPr/>
          </p:nvSpPr>
          <p:spPr>
            <a:xfrm>
              <a:off x="6300192" y="3649977"/>
              <a:ext cx="151216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RxJava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ES" sz="1000" dirty="0">
                  <a:hlinkClick r:id="rId10"/>
                </a:rPr>
                <a:t>http://reactivex.io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9EFDD62A-1B9B-8943-95D6-5516DDD5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12161" y="3712980"/>
              <a:ext cx="288031" cy="288031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D342946-FA75-3845-B723-FB1D6FF686F4}"/>
                </a:ext>
              </a:extLst>
            </p:cNvPr>
            <p:cNvSpPr txBox="1"/>
            <p:nvPr/>
          </p:nvSpPr>
          <p:spPr>
            <a:xfrm>
              <a:off x="5940152" y="3657195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3EE91D6-8F9A-2340-BBB5-E61DA6D29FD6}"/>
              </a:ext>
            </a:extLst>
          </p:cNvPr>
          <p:cNvGrpSpPr/>
          <p:nvPr/>
        </p:nvGrpSpPr>
        <p:grpSpPr>
          <a:xfrm>
            <a:off x="4716015" y="2865195"/>
            <a:ext cx="1800200" cy="400619"/>
            <a:chOff x="1382380" y="2661646"/>
            <a:chExt cx="1800200" cy="40061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3CF4B5C4-E1F0-7C47-B170-36CCC134047E}"/>
                </a:ext>
              </a:extLst>
            </p:cNvPr>
            <p:cNvSpPr txBox="1"/>
            <p:nvPr/>
          </p:nvSpPr>
          <p:spPr>
            <a:xfrm>
              <a:off x="1946635" y="2661646"/>
              <a:ext cx="115212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Vertx.io</a:t>
              </a:r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(Eclipse)</a:t>
              </a:r>
            </a:p>
            <a:p>
              <a:r>
                <a:rPr lang="es-ES" sz="1000" dirty="0">
                  <a:hlinkClick r:id="rId12"/>
                </a:rPr>
                <a:t>http://vertx.io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8A44B6B5-FA19-8148-B078-2321D29EF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36725" y="2792845"/>
              <a:ext cx="509910" cy="137713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5E3ADD2D-2649-534A-BFBF-2C9973CF0450}"/>
                </a:ext>
              </a:extLst>
            </p:cNvPr>
            <p:cNvSpPr txBox="1"/>
            <p:nvPr/>
          </p:nvSpPr>
          <p:spPr>
            <a:xfrm>
              <a:off x="1382380" y="2662665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CD341434-C8BC-A64D-9F4A-3DA3814F6FF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571999" y="1603708"/>
            <a:ext cx="0" cy="319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AA88A9B-0309-B443-91BE-D5B2E89FF124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439652" y="2323788"/>
            <a:ext cx="1" cy="549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B09318D-36C5-A04B-955E-B95CC433FF48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527882" y="2323788"/>
            <a:ext cx="2" cy="5543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1359074-970B-E747-AE81-B7CE78E0FC03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5616115" y="2323788"/>
            <a:ext cx="0" cy="5424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9DB5F19-4EEF-884E-A4CF-C2CFA5B9928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4346" y="2323788"/>
            <a:ext cx="0" cy="535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5979CFF8-DB34-3249-B84F-33EE27BFC7D2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3527884" y="3277780"/>
            <a:ext cx="0" cy="308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1C077994-270F-0043-A6B9-E130785E5068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3527884" y="3985384"/>
            <a:ext cx="0" cy="310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9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642319-AAFB-D244-B8B0-E5C46DC085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 err="1"/>
              <a:t>Imperative</a:t>
            </a:r>
            <a:r>
              <a:rPr lang="es-ES" dirty="0"/>
              <a:t>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easiest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to </a:t>
            </a:r>
            <a:r>
              <a:rPr lang="es-ES" dirty="0" err="1"/>
              <a:t>write</a:t>
            </a:r>
            <a:r>
              <a:rPr lang="es-ES" dirty="0"/>
              <a:t>, </a:t>
            </a:r>
            <a:r>
              <a:rPr lang="es-ES" dirty="0" err="1"/>
              <a:t>understand</a:t>
            </a:r>
            <a:r>
              <a:rPr lang="es-ES" dirty="0"/>
              <a:t>, and </a:t>
            </a:r>
            <a:r>
              <a:rPr lang="es-ES" dirty="0" err="1"/>
              <a:t>debug</a:t>
            </a:r>
            <a:r>
              <a:rPr lang="es-ES" dirty="0"/>
              <a:t> </a:t>
            </a:r>
            <a:r>
              <a:rPr lang="es-ES" dirty="0" err="1"/>
              <a:t>code</a:t>
            </a:r>
            <a:endParaRPr lang="es-ES" dirty="0"/>
          </a:p>
          <a:p>
            <a:r>
              <a:rPr lang="es-ES" dirty="0" err="1"/>
              <a:t>Maximum</a:t>
            </a:r>
            <a:r>
              <a:rPr lang="es-ES" dirty="0"/>
              <a:t> </a:t>
            </a:r>
            <a:r>
              <a:rPr lang="es-ES" dirty="0" err="1"/>
              <a:t>choice</a:t>
            </a:r>
            <a:r>
              <a:rPr lang="es-ES" dirty="0"/>
              <a:t> of </a:t>
            </a:r>
            <a:r>
              <a:rPr lang="es-ES" dirty="0" err="1"/>
              <a:t>libraries</a:t>
            </a:r>
            <a:endParaRPr lang="es-ES" dirty="0"/>
          </a:p>
          <a:p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blocking</a:t>
            </a:r>
            <a:r>
              <a:rPr lang="es-ES" dirty="0"/>
              <a:t> </a:t>
            </a:r>
            <a:r>
              <a:rPr lang="es-ES" dirty="0" err="1"/>
              <a:t>persistence</a:t>
            </a:r>
            <a:r>
              <a:rPr lang="es-ES" dirty="0"/>
              <a:t> </a:t>
            </a:r>
            <a:r>
              <a:rPr lang="es-ES" dirty="0" err="1"/>
              <a:t>APIs</a:t>
            </a:r>
            <a:r>
              <a:rPr lang="es-ES" dirty="0"/>
              <a:t> (JPA, JDBC)</a:t>
            </a:r>
          </a:p>
          <a:p>
            <a:r>
              <a:rPr lang="es-ES" dirty="0" err="1"/>
              <a:t>Steep</a:t>
            </a:r>
            <a:r>
              <a:rPr lang="es-ES" dirty="0"/>
              <a:t> </a:t>
            </a:r>
            <a:r>
              <a:rPr lang="es-ES" dirty="0" err="1"/>
              <a:t>learning</a:t>
            </a:r>
            <a:r>
              <a:rPr lang="es-ES" dirty="0"/>
              <a:t> curve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shift</a:t>
            </a:r>
            <a:r>
              <a:rPr lang="es-ES" dirty="0"/>
              <a:t> to </a:t>
            </a:r>
            <a:r>
              <a:rPr lang="es-ES" dirty="0" err="1"/>
              <a:t>WebFlux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25EB0D-A039-A642-96F8-42937F36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MVC vs </a:t>
            </a:r>
            <a:r>
              <a:rPr lang="en-GB" dirty="0" err="1"/>
              <a:t>WebFlux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BF32D1-9E03-8644-961B-69A973A999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When to choose MVC?</a:t>
            </a:r>
          </a:p>
        </p:txBody>
      </p:sp>
    </p:spTree>
    <p:extLst>
      <p:ext uri="{BB962C8B-B14F-4D97-AF65-F5344CB8AC3E}">
        <p14:creationId xmlns:p14="http://schemas.microsoft.com/office/powerpoint/2010/main" val="72619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642319-AAFB-D244-B8B0-E5C46DC085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Scenario with high amount of concurrent requests</a:t>
            </a:r>
          </a:p>
          <a:p>
            <a:r>
              <a:rPr lang="en-GB" dirty="0"/>
              <a:t>Looking for a </a:t>
            </a:r>
            <a:r>
              <a:rPr lang="es-ES" dirty="0"/>
              <a:t>non-</a:t>
            </a:r>
            <a:r>
              <a:rPr lang="es-ES" dirty="0" err="1"/>
              <a:t>blocking</a:t>
            </a:r>
            <a:r>
              <a:rPr lang="es-ES" dirty="0"/>
              <a:t> web </a:t>
            </a:r>
            <a:r>
              <a:rPr lang="es-ES" dirty="0" err="1"/>
              <a:t>stack</a:t>
            </a:r>
            <a:r>
              <a:rPr lang="es-ES" dirty="0"/>
              <a:t> in Java</a:t>
            </a:r>
          </a:p>
          <a:p>
            <a:r>
              <a:rPr lang="es-ES" dirty="0" err="1"/>
              <a:t>Interested</a:t>
            </a:r>
            <a:r>
              <a:rPr lang="es-ES" dirty="0"/>
              <a:t> in a </a:t>
            </a:r>
            <a:r>
              <a:rPr lang="es-ES" dirty="0" err="1"/>
              <a:t>lightweight</a:t>
            </a:r>
            <a:r>
              <a:rPr lang="es-ES" dirty="0"/>
              <a:t>, </a:t>
            </a:r>
            <a:r>
              <a:rPr lang="es-ES" dirty="0" err="1"/>
              <a:t>functional</a:t>
            </a:r>
            <a:r>
              <a:rPr lang="es-ES" dirty="0"/>
              <a:t> web </a:t>
            </a:r>
            <a:r>
              <a:rPr lang="es-ES" dirty="0" err="1"/>
              <a:t>framework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25EB0D-A039-A642-96F8-42937F36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MVC vs </a:t>
            </a:r>
            <a:r>
              <a:rPr lang="en-GB" dirty="0" err="1"/>
              <a:t>WebFlux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BF32D1-9E03-8644-961B-69A973A9999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When to choose </a:t>
            </a:r>
            <a:r>
              <a:rPr lang="en-GB" dirty="0" err="1"/>
              <a:t>WebFlux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661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55976" y="1635646"/>
            <a:ext cx="3203575" cy="14763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Architecture of Spring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1830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2B44491-3A37-8345-B60A-559189AA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composition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946F65-32BE-1348-9D2E-858EE2B4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70" y="1851670"/>
            <a:ext cx="4320480" cy="3152307"/>
          </a:xfrm>
          <a:prstGeom prst="rect">
            <a:avLst/>
          </a:prstGeom>
        </p:spPr>
      </p:pic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A6916118-C58B-A44C-8D1E-79A31F3D270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95536" y="915566"/>
            <a:ext cx="8131175" cy="1008112"/>
          </a:xfrm>
        </p:spPr>
        <p:txBody>
          <a:bodyPr/>
          <a:lstStyle/>
          <a:p>
            <a:r>
              <a:rPr lang="en-US" dirty="0"/>
              <a:t>Applications are the composition of components (</a:t>
            </a:r>
            <a:r>
              <a:rPr lang="en-US" b="1" dirty="0"/>
              <a:t>beans)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9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39778BE-D382-C044-961A-36F03FFE0D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157036"/>
            <a:ext cx="3908301" cy="3070898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/>
              <a:t>01 – </a:t>
            </a:r>
            <a:r>
              <a:rPr lang="es-ES" sz="2400" dirty="0" err="1"/>
              <a:t>Why</a:t>
            </a:r>
            <a:r>
              <a:rPr lang="es-ES" sz="2400" dirty="0"/>
              <a:t> </a:t>
            </a:r>
            <a:r>
              <a:rPr lang="es-ES" sz="2400" dirty="0" err="1"/>
              <a:t>WebFlux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02 – </a:t>
            </a:r>
            <a:r>
              <a:rPr lang="es-ES" sz="2400" dirty="0" err="1"/>
              <a:t>Architecture</a:t>
            </a:r>
            <a:r>
              <a:rPr lang="es-ES" sz="2400" dirty="0"/>
              <a:t> of Spring</a:t>
            </a:r>
          </a:p>
          <a:p>
            <a:pPr marL="0" indent="0">
              <a:buNone/>
            </a:pPr>
            <a:r>
              <a:rPr lang="es-ES" sz="2400" dirty="0"/>
              <a:t>         </a:t>
            </a:r>
            <a:r>
              <a:rPr lang="es-ES" sz="2400" dirty="0" err="1"/>
              <a:t>applications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03 – </a:t>
            </a:r>
            <a:r>
              <a:rPr lang="es-ES" sz="2400" dirty="0" err="1"/>
              <a:t>Functional</a:t>
            </a:r>
            <a:r>
              <a:rPr lang="es-ES" sz="2400" dirty="0"/>
              <a:t> vs</a:t>
            </a:r>
          </a:p>
          <a:p>
            <a:pPr marL="0" indent="0">
              <a:buNone/>
            </a:pPr>
            <a:r>
              <a:rPr lang="es-ES" sz="2400" dirty="0"/>
              <a:t>         </a:t>
            </a:r>
            <a:r>
              <a:rPr lang="es-ES" sz="2400" dirty="0" err="1"/>
              <a:t>Annotations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04 – Reactive REST server</a:t>
            </a:r>
          </a:p>
          <a:p>
            <a:pPr marL="0" indent="0">
              <a:buNone/>
            </a:pPr>
            <a:r>
              <a:rPr lang="es-ES" sz="2400" dirty="0"/>
              <a:t>05 – </a:t>
            </a:r>
            <a:r>
              <a:rPr lang="es-ES" sz="2400" dirty="0" err="1"/>
              <a:t>Processing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request</a:t>
            </a:r>
            <a:endParaRPr lang="es-ES" sz="2400" dirty="0"/>
          </a:p>
          <a:p>
            <a:pPr marL="0" indent="0">
              <a:buNone/>
            </a:pPr>
            <a:r>
              <a:rPr lang="es-ES" sz="2400" dirty="0"/>
              <a:t>06 – </a:t>
            </a:r>
            <a:r>
              <a:rPr lang="es-ES" sz="2400" dirty="0" err="1"/>
              <a:t>Generating</a:t>
            </a:r>
            <a:r>
              <a:rPr lang="es-ES" sz="2400" dirty="0"/>
              <a:t> a response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54E6F0-36C0-2B4A-AB1F-27064008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D033F4E1-E63C-6843-BFAD-CA986A279518}"/>
              </a:ext>
            </a:extLst>
          </p:cNvPr>
          <p:cNvSpPr txBox="1">
            <a:spLocks/>
          </p:cNvSpPr>
          <p:nvPr/>
        </p:nvSpPr>
        <p:spPr>
          <a:xfrm>
            <a:off x="4932040" y="1157036"/>
            <a:ext cx="3908301" cy="30708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2400" dirty="0"/>
              <a:t>07 – Error </a:t>
            </a:r>
            <a:r>
              <a:rPr lang="es-ES" sz="2400" dirty="0" err="1"/>
              <a:t>handlers</a:t>
            </a:r>
            <a:endParaRPr lang="es-ES" sz="2400" dirty="0"/>
          </a:p>
          <a:p>
            <a:pPr marL="0" indent="0">
              <a:buFontTx/>
              <a:buNone/>
            </a:pPr>
            <a:r>
              <a:rPr lang="es-ES" sz="2400" dirty="0"/>
              <a:t>08 – Reactive </a:t>
            </a:r>
            <a:r>
              <a:rPr lang="es-ES" sz="2400" dirty="0" err="1"/>
              <a:t>WebClient</a:t>
            </a:r>
            <a:endParaRPr lang="es-ES" sz="2400" dirty="0"/>
          </a:p>
          <a:p>
            <a:pPr marL="0" indent="0">
              <a:buFontTx/>
              <a:buNone/>
            </a:pPr>
            <a:r>
              <a:rPr lang="es-ES" sz="2400" dirty="0"/>
              <a:t>09 – </a:t>
            </a:r>
            <a:r>
              <a:rPr lang="es-ES" sz="2400" dirty="0" err="1"/>
              <a:t>Configuration</a:t>
            </a:r>
            <a:endParaRPr lang="es-ES" sz="2400" dirty="0"/>
          </a:p>
          <a:p>
            <a:pPr marL="0" indent="0">
              <a:buFontTx/>
              <a:buNone/>
            </a:pPr>
            <a:r>
              <a:rPr lang="es-ES" sz="2400" dirty="0"/>
              <a:t>10 – </a:t>
            </a:r>
            <a:r>
              <a:rPr lang="es-ES" sz="2400" dirty="0" err="1"/>
              <a:t>WebFlux</a:t>
            </a:r>
            <a:r>
              <a:rPr lang="es-ES" sz="2400" dirty="0"/>
              <a:t> </a:t>
            </a:r>
            <a:r>
              <a:rPr lang="es-ES" sz="2400" dirty="0" err="1"/>
              <a:t>filters</a:t>
            </a:r>
            <a:endParaRPr lang="es-ES" sz="2400" dirty="0"/>
          </a:p>
          <a:p>
            <a:pPr marL="0" indent="0">
              <a:buFontTx/>
              <a:buNone/>
            </a:pPr>
            <a:r>
              <a:rPr lang="es-ES" sz="2400" dirty="0"/>
              <a:t>11 – Input </a:t>
            </a:r>
            <a:r>
              <a:rPr lang="es-ES" sz="2400" dirty="0" err="1"/>
              <a:t>validation</a:t>
            </a:r>
            <a:endParaRPr lang="es-ES" sz="2400" dirty="0"/>
          </a:p>
          <a:p>
            <a:pPr marL="0" indent="0">
              <a:buFontTx/>
              <a:buNone/>
            </a:pPr>
            <a:r>
              <a:rPr lang="es-ES" sz="2400" dirty="0"/>
              <a:t>12 – </a:t>
            </a:r>
            <a:r>
              <a:rPr lang="es-ES" sz="2400" dirty="0" err="1"/>
              <a:t>Logging</a:t>
            </a:r>
            <a:endParaRPr lang="es-ES" sz="2400" dirty="0"/>
          </a:p>
          <a:p>
            <a:pPr marL="0" indent="0">
              <a:buFontTx/>
              <a:buNone/>
            </a:pPr>
            <a:r>
              <a:rPr lang="es-ES" sz="2400" dirty="0"/>
              <a:t>13 – </a:t>
            </a:r>
            <a:r>
              <a:rPr lang="es-ES" sz="2400" dirty="0" err="1"/>
              <a:t>Unit</a:t>
            </a:r>
            <a:r>
              <a:rPr lang="es-ES" sz="2400" dirty="0"/>
              <a:t> </a:t>
            </a:r>
            <a:r>
              <a:rPr lang="es-ES" sz="2400" dirty="0" err="1"/>
              <a:t>tests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21939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6223E2-E997-394F-8EA1-EB5D3F9BCC0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8877" y="843558"/>
            <a:ext cx="7821483" cy="1440160"/>
          </a:xfrm>
        </p:spPr>
        <p:txBody>
          <a:bodyPr/>
          <a:lstStyle/>
          <a:p>
            <a:r>
              <a:rPr lang="en-US" sz="2000" b="1" dirty="0"/>
              <a:t>Spring application context</a:t>
            </a:r>
          </a:p>
          <a:p>
            <a:pPr lvl="1"/>
            <a:r>
              <a:rPr lang="en-US" sz="1800" dirty="0"/>
              <a:t>Container that </a:t>
            </a:r>
            <a:r>
              <a:rPr lang="en-US" sz="1800" b="1" dirty="0"/>
              <a:t>creates and manages</a:t>
            </a:r>
            <a:r>
              <a:rPr lang="en-US" sz="1800" dirty="0"/>
              <a:t> beans</a:t>
            </a:r>
          </a:p>
          <a:p>
            <a:pPr lvl="1"/>
            <a:r>
              <a:rPr lang="en-US" sz="1800" b="1" dirty="0"/>
              <a:t>Dependency injection</a:t>
            </a:r>
            <a:r>
              <a:rPr lang="en-US" sz="1800" dirty="0"/>
              <a:t> (DI) to wire beans</a:t>
            </a:r>
            <a:endParaRPr lang="en-GB" sz="1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976D3C-E207-8D48-BD77-0C8436F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application context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60C180-BD5C-0441-9EE4-574D62FC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23678"/>
            <a:ext cx="5237538" cy="31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4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3502946"/>
          </a:xfrm>
        </p:spPr>
        <p:txBody>
          <a:bodyPr/>
          <a:lstStyle/>
          <a:p>
            <a:r>
              <a:rPr lang="en-US" b="1" dirty="0"/>
              <a:t>Explicit</a:t>
            </a:r>
            <a:r>
              <a:rPr lang="en-US" dirty="0"/>
              <a:t> configuration:</a:t>
            </a:r>
          </a:p>
          <a:p>
            <a:pPr lvl="1"/>
            <a:r>
              <a:rPr lang="en-US" dirty="0"/>
              <a:t>XML configuration (traditional)</a:t>
            </a:r>
          </a:p>
          <a:p>
            <a:pPr lvl="1"/>
            <a:r>
              <a:rPr lang="en-US" dirty="0"/>
              <a:t>Java configuration</a:t>
            </a:r>
          </a:p>
          <a:p>
            <a:r>
              <a:rPr lang="en-US" b="1" dirty="0"/>
              <a:t>Implicit</a:t>
            </a:r>
            <a:r>
              <a:rPr lang="en-US" dirty="0"/>
              <a:t> configuration:</a:t>
            </a:r>
          </a:p>
          <a:p>
            <a:pPr lvl="1"/>
            <a:r>
              <a:rPr lang="en-US" dirty="0"/>
              <a:t>Autowiring</a:t>
            </a:r>
          </a:p>
          <a:p>
            <a:pPr lvl="1"/>
            <a:r>
              <a:rPr lang="en-US" dirty="0"/>
              <a:t>Component scanning</a:t>
            </a:r>
          </a:p>
          <a:p>
            <a:pPr lvl="1"/>
            <a:r>
              <a:rPr lang="en-US" dirty="0"/>
              <a:t>Spring Boot autoconfiguration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application context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80548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6976D3C-E207-8D48-BD77-0C8436F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application context configuration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B3A33D-682A-D141-A8D9-A3A1623B08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XML configuration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396621C-6D1D-2A4E-A692-2F459C5E23B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923678"/>
            <a:ext cx="8131175" cy="216024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id="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inventoryService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com.example.InventoryService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/&gt;</a:t>
            </a:r>
          </a:p>
          <a:p>
            <a:pPr marL="0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id="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productService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com.example.ProductService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/&gt;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&lt;constructor-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inventoryService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/&gt;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8742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6976D3C-E207-8D48-BD77-0C8436F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application context configuration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B3A33D-682A-D141-A8D9-A3A1623B08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Java configuration</a:t>
            </a:r>
            <a:endParaRPr lang="en-GB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35878A8-339B-6349-9517-ECB7B2C156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275606"/>
            <a:ext cx="8131175" cy="3672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endParaRPr lang="es-E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ServiceConfiguration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endParaRPr lang="es-E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InventoryService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inventoryService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InventoryService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endParaRPr lang="es-E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inventoryService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621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6223E2-E997-394F-8EA1-EB5D3F9BCC0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1" dirty="0"/>
              <a:t>Component scanning</a:t>
            </a:r>
          </a:p>
          <a:p>
            <a:pPr lvl="1"/>
            <a:r>
              <a:rPr lang="en-US" dirty="0"/>
              <a:t>Spring automatically discovers components from an application’s </a:t>
            </a:r>
            <a:r>
              <a:rPr lang="en-US" dirty="0" err="1"/>
              <a:t>classpath</a:t>
            </a:r>
            <a:r>
              <a:rPr lang="en-US" dirty="0"/>
              <a:t> and create them as beans in the Spring application context</a:t>
            </a:r>
          </a:p>
          <a:p>
            <a:r>
              <a:rPr lang="en-US" b="1" dirty="0"/>
              <a:t>Autowiring</a:t>
            </a:r>
          </a:p>
          <a:p>
            <a:pPr lvl="1"/>
            <a:r>
              <a:rPr lang="es-ES" dirty="0"/>
              <a:t>Spring </a:t>
            </a:r>
            <a:r>
              <a:rPr lang="es-ES" dirty="0" err="1"/>
              <a:t>automatically</a:t>
            </a:r>
            <a:r>
              <a:rPr lang="es-ES" dirty="0"/>
              <a:t> </a:t>
            </a:r>
            <a:r>
              <a:rPr lang="es-ES" dirty="0" err="1"/>
              <a:t>injects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beans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depend</a:t>
            </a:r>
            <a:r>
              <a:rPr lang="es-ES" dirty="0"/>
              <a:t> </a:t>
            </a:r>
            <a:r>
              <a:rPr lang="es-ES" dirty="0" err="1"/>
              <a:t>on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976D3C-E207-8D48-BD77-0C8436F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application context configuration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B3A33D-682A-D141-A8D9-A3A1623B08C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Implicit configuration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135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6976D3C-E207-8D48-BD77-0C8436F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bootstrap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F66159C-B752-B545-AD83-5E5ACF67FE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2736304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SpringBootApplication</a:t>
            </a:r>
            <a:endParaRPr lang="es-E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MyApplication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SpringApplication.run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MyApplication.class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endParaRPr lang="es-E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4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39778BE-D382-C044-961A-36F03FFE0D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Composite annotation: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SpringBootConfiguration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@</a:t>
            </a:r>
            <a:r>
              <a:rPr lang="es-ES" dirty="0" err="1"/>
              <a:t>EnableAutoConfiguration</a:t>
            </a:r>
            <a:endParaRPr lang="es-ES" dirty="0"/>
          </a:p>
          <a:p>
            <a:pPr lvl="1"/>
            <a:r>
              <a:rPr lang="es-ES" dirty="0"/>
              <a:t>@</a:t>
            </a:r>
            <a:r>
              <a:rPr lang="es-ES" dirty="0" err="1"/>
              <a:t>ComponentScan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54E6F0-36C0-2B4A-AB1F-27064008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bootstrap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0BF506-DD67-3A42-AD03-BB6154F786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SpringBootApplication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072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570142"/>
            <a:ext cx="3203575" cy="15056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Functional vs Annotations</a:t>
            </a:r>
          </a:p>
        </p:txBody>
      </p:sp>
    </p:spTree>
    <p:extLst>
      <p:ext uri="{BB962C8B-B14F-4D97-AF65-F5344CB8AC3E}">
        <p14:creationId xmlns:p14="http://schemas.microsoft.com/office/powerpoint/2010/main" val="38890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Consistent with Spring MVC</a:t>
            </a:r>
          </a:p>
          <a:p>
            <a:r>
              <a:rPr lang="en-GB" dirty="0"/>
              <a:t>More readable</a:t>
            </a:r>
          </a:p>
          <a:p>
            <a:r>
              <a:rPr lang="en-GB" dirty="0"/>
              <a:t>Based on annotations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/>
              <a:t>WebFlux</a:t>
            </a:r>
            <a:r>
              <a:rPr lang="en-US" dirty="0"/>
              <a:t> specific</a:t>
            </a:r>
          </a:p>
          <a:p>
            <a:r>
              <a:rPr lang="en-US" dirty="0"/>
              <a:t>Less readable</a:t>
            </a:r>
          </a:p>
          <a:p>
            <a:r>
              <a:rPr lang="en-GB" dirty="0"/>
              <a:t>Lambda-based, lightweight, and functional programming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Annotated controllers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dirty="0"/>
              <a:t>Functional endpoints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B89D88A-987B-D945-8DE1-2B33B32F93A7}"/>
              </a:ext>
            </a:extLst>
          </p:cNvPr>
          <p:cNvSpPr txBox="1">
            <a:spLocks/>
          </p:cNvSpPr>
          <p:nvPr/>
        </p:nvSpPr>
        <p:spPr>
          <a:xfrm>
            <a:off x="467418" y="3075806"/>
            <a:ext cx="3799592" cy="1800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RestController</a:t>
            </a:r>
            <a:endParaRPr lang="es-E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Font typeface="Arial" charset="0"/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 typeface="Arial" charset="0"/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("/{id}")</a:t>
            </a:r>
          </a:p>
          <a:p>
            <a:pPr marL="0" indent="0">
              <a:buFont typeface="Arial" charset="0"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Book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id) {…}</a:t>
            </a:r>
          </a:p>
          <a:p>
            <a:pPr marL="0" indent="0">
              <a:buFont typeface="Arial" charset="0"/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3194C75-4F25-624F-9AE8-ECE0A3E05C2B}"/>
              </a:ext>
            </a:extLst>
          </p:cNvPr>
          <p:cNvSpPr txBox="1">
            <a:spLocks/>
          </p:cNvSpPr>
          <p:nvPr/>
        </p:nvSpPr>
        <p:spPr>
          <a:xfrm>
            <a:off x="4932363" y="3075806"/>
            <a:ext cx="3799592" cy="1800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endParaRPr lang="es-E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RouterFunction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getBookByIdRoute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 typeface="Arial" charset="0"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(GET("/{id}"),</a:t>
            </a:r>
          </a:p>
          <a:p>
            <a:pPr marL="0" indent="0">
              <a:buFont typeface="Arial" charset="0"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 ok().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(…));</a:t>
            </a:r>
          </a:p>
          <a:p>
            <a:pPr marL="0" indent="0">
              <a:buFont typeface="Arial" charset="0"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920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2E284B6-52DA-034A-86DA-51597CE9B7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dirty="0"/>
              <a:t>Targets web applications (HTML, CSS, </a:t>
            </a:r>
            <a:r>
              <a:rPr lang="en-GB" dirty="0" err="1"/>
              <a:t>js</a:t>
            </a:r>
            <a:r>
              <a:rPr lang="en-GB" dirty="0"/>
              <a:t>)</a:t>
            </a:r>
          </a:p>
          <a:p>
            <a:r>
              <a:rPr lang="en-GB" dirty="0"/>
              <a:t>Specialization of </a:t>
            </a:r>
            <a:r>
              <a:rPr lang="en-GB" b="1" dirty="0"/>
              <a:t>@Component</a:t>
            </a:r>
          </a:p>
          <a:p>
            <a:r>
              <a:rPr lang="en-GB" dirty="0"/>
              <a:t>Annotates a class responsible for preparing a model map to be displayed by a view.</a:t>
            </a:r>
          </a:p>
          <a:p>
            <a:endParaRPr lang="en-GB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ADF3C2-C088-A842-BD06-9B877121770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GB" dirty="0"/>
              <a:t>Targets REST APIs</a:t>
            </a:r>
          </a:p>
          <a:p>
            <a:r>
              <a:rPr lang="en-GB" dirty="0"/>
              <a:t>Combination of </a:t>
            </a:r>
            <a:r>
              <a:rPr lang="en-GB" b="1" dirty="0"/>
              <a:t>@Controller</a:t>
            </a:r>
            <a:r>
              <a:rPr lang="en-GB" dirty="0"/>
              <a:t> and </a:t>
            </a:r>
            <a:r>
              <a:rPr lang="en-GB" b="1" dirty="0"/>
              <a:t>@</a:t>
            </a:r>
            <a:r>
              <a:rPr lang="en-GB" b="1" dirty="0" err="1"/>
              <a:t>ResponseBody</a:t>
            </a:r>
            <a:endParaRPr lang="en-GB" b="1" dirty="0"/>
          </a:p>
          <a:p>
            <a:r>
              <a:rPr lang="es-ES" b="1" dirty="0"/>
              <a:t>@</a:t>
            </a:r>
            <a:r>
              <a:rPr lang="es-ES" b="1" dirty="0" err="1"/>
              <a:t>ResponseBody</a:t>
            </a:r>
            <a:r>
              <a:rPr lang="es-ES" dirty="0"/>
              <a:t> </a:t>
            </a:r>
            <a:r>
              <a:rPr lang="es-ES" dirty="0" err="1"/>
              <a:t>serializes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domain</a:t>
            </a:r>
            <a:r>
              <a:rPr lang="es-ES" dirty="0"/>
              <a:t> </a:t>
            </a:r>
            <a:r>
              <a:rPr lang="es-ES" dirty="0" err="1"/>
              <a:t>object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HTTP response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8D1DCA-9E09-0045-8513-FFCB5FF0CE7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@Controller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055C777-E9BC-884A-B007-19AD596EAFB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RestController</a:t>
            </a:r>
            <a:endParaRPr lang="en-GB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8250ED4-A094-C641-9982-5B423EC7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Annotated controllers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04D8AF9-DA73-FE47-87F7-BF50D0E076E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@Controller vs @</a:t>
            </a:r>
            <a:r>
              <a:rPr lang="en-GB" dirty="0" err="1"/>
              <a:t>RestController</a:t>
            </a:r>
            <a:endParaRPr lang="en-GB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E29DAD7-2818-6842-A4B0-594E49F558D2}"/>
              </a:ext>
            </a:extLst>
          </p:cNvPr>
          <p:cNvSpPr txBox="1">
            <a:spLocks/>
          </p:cNvSpPr>
          <p:nvPr/>
        </p:nvSpPr>
        <p:spPr>
          <a:xfrm>
            <a:off x="4868770" y="3183477"/>
            <a:ext cx="3799592" cy="1800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RestController</a:t>
            </a:r>
            <a:endParaRPr lang="es-E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Font typeface="Arial" charset="0"/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 typeface="Arial" charset="0"/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("/{id}")</a:t>
            </a:r>
          </a:p>
          <a:p>
            <a:pPr marL="0" indent="0">
              <a:buFont typeface="Arial" charset="0"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Book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id) {…}</a:t>
            </a:r>
          </a:p>
          <a:p>
            <a:pPr marL="0" indent="0">
              <a:buFont typeface="Arial" charset="0"/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7C24A0-A2ED-F243-A893-41A49D10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25" y="2942010"/>
            <a:ext cx="3198789" cy="20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4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29113" y="1851670"/>
            <a:ext cx="3203575" cy="1476375"/>
          </a:xfrm>
        </p:spPr>
        <p:txBody>
          <a:bodyPr/>
          <a:lstStyle/>
          <a:p>
            <a:r>
              <a:rPr lang="en-US" sz="4000" dirty="0"/>
              <a:t>Why Spring </a:t>
            </a:r>
            <a:r>
              <a:rPr lang="en-US" sz="4000" dirty="0" err="1"/>
              <a:t>WebFlux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170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B59F7F-6ACC-9049-8973-EED7D2D128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970043"/>
          </a:xfrm>
        </p:spPr>
        <p:txBody>
          <a:bodyPr/>
          <a:lstStyle/>
          <a:p>
            <a:r>
              <a:rPr lang="en-GB" b="1" dirty="0" err="1"/>
              <a:t>HandlerFunction</a:t>
            </a:r>
            <a:r>
              <a:rPr lang="en-GB" dirty="0"/>
              <a:t> generates a response (</a:t>
            </a:r>
            <a:r>
              <a:rPr lang="en-GB" b="1" dirty="0" err="1"/>
              <a:t>ServerResponse</a:t>
            </a:r>
            <a:r>
              <a:rPr lang="en-GB" dirty="0"/>
              <a:t>) for a request (</a:t>
            </a:r>
            <a:r>
              <a:rPr lang="en-GB" b="1" dirty="0" err="1"/>
              <a:t>ServerRequest</a:t>
            </a:r>
            <a:r>
              <a:rPr lang="en-GB" dirty="0"/>
              <a:t>).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A1F5557-7E17-9648-B0BF-5AD582D2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HandlerFunction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2EFE1E-9253-C044-BA89-6191DB8F03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9B5FE30-B1FA-6F43-96BC-BF022FDCF371}"/>
              </a:ext>
            </a:extLst>
          </p:cNvPr>
          <p:cNvSpPr txBox="1">
            <a:spLocks/>
          </p:cNvSpPr>
          <p:nvPr/>
        </p:nvSpPr>
        <p:spPr>
          <a:xfrm>
            <a:off x="827584" y="3723878"/>
            <a:ext cx="7560840" cy="10004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FunctionalInterface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HandlerFunction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Mono&lt;T&gt;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F45D6E-4997-4540-A1D7-92293C87042B}"/>
              </a:ext>
            </a:extLst>
          </p:cNvPr>
          <p:cNvSpPr/>
          <p:nvPr/>
        </p:nvSpPr>
        <p:spPr>
          <a:xfrm>
            <a:off x="3275856" y="2591840"/>
            <a:ext cx="1800200" cy="792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HandlerFunction</a:t>
            </a:r>
            <a:endParaRPr lang="en-GB" sz="16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2D5D219-90F1-EF4C-94B4-720D2231B3D4}"/>
              </a:ext>
            </a:extLst>
          </p:cNvPr>
          <p:cNvSpPr txBox="1"/>
          <p:nvPr/>
        </p:nvSpPr>
        <p:spPr>
          <a:xfrm>
            <a:off x="1311902" y="2818607"/>
            <a:ext cx="1396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ServerRequest</a:t>
            </a:r>
            <a:endParaRPr lang="en-GB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B20167-7334-C748-808F-81A5B6DCE58B}"/>
              </a:ext>
            </a:extLst>
          </p:cNvPr>
          <p:cNvSpPr txBox="1"/>
          <p:nvPr/>
        </p:nvSpPr>
        <p:spPr>
          <a:xfrm>
            <a:off x="5643025" y="2818607"/>
            <a:ext cx="2224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Mono&lt;</a:t>
            </a:r>
            <a:r>
              <a:rPr lang="en-GB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ServerResponse</a:t>
            </a:r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2700797D-954B-1C44-9F6E-73046F41A8F9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076056" y="2987884"/>
            <a:ext cx="5669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0D08A59-594A-EB46-B116-759DF6BA4C81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708887" y="2987884"/>
            <a:ext cx="5669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4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DF18604-0C74-EC40-9F0E-451D256B99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070898"/>
          </a:xfrm>
        </p:spPr>
        <p:txBody>
          <a:bodyPr/>
          <a:lstStyle/>
          <a:p>
            <a:r>
              <a:rPr lang="en-GB" dirty="0" err="1"/>
              <a:t>HandlerFunction</a:t>
            </a:r>
            <a:r>
              <a:rPr lang="en-GB" dirty="0"/>
              <a:t> is less readable</a:t>
            </a:r>
          </a:p>
          <a:p>
            <a:r>
              <a:rPr lang="en-GB" dirty="0"/>
              <a:t>It is recommended to group related handlers into a </a:t>
            </a:r>
            <a:r>
              <a:rPr lang="en-GB" b="1" dirty="0"/>
              <a:t>controller</a:t>
            </a:r>
            <a:r>
              <a:rPr lang="en-GB" dirty="0"/>
              <a:t> class.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B7E4EE-49B1-CD44-937E-20EB65EAA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HandlerFunction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53BFDA-ABEB-D646-B740-05F9FB9C0DB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77FB4BA-307D-FC4E-828E-E9F1A4F048D0}"/>
              </a:ext>
            </a:extLst>
          </p:cNvPr>
          <p:cNvSpPr txBox="1">
            <a:spLocks/>
          </p:cNvSpPr>
          <p:nvPr/>
        </p:nvSpPr>
        <p:spPr>
          <a:xfrm>
            <a:off x="447675" y="3003798"/>
            <a:ext cx="8131175" cy="1414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FontTx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ServerResponse.ok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Tx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BodyInserters.fromObject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"));</a:t>
            </a:r>
          </a:p>
          <a:p>
            <a:pPr marL="0" indent="0">
              <a:buFontTx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FontTx/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6336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111892"/>
            <a:ext cx="8131175" cy="3070898"/>
          </a:xfrm>
        </p:spPr>
        <p:txBody>
          <a:bodyPr/>
          <a:lstStyle/>
          <a:p>
            <a:r>
              <a:rPr lang="en-GB" dirty="0"/>
              <a:t>Routes an incoming request to a </a:t>
            </a:r>
            <a:r>
              <a:rPr lang="en-GB" b="1" dirty="0" err="1"/>
              <a:t>HandlerFunction</a:t>
            </a:r>
            <a:endParaRPr lang="en-GB" b="1" dirty="0"/>
          </a:p>
          <a:p>
            <a:r>
              <a:rPr lang="en-GB" dirty="0"/>
              <a:t>Alternative to </a:t>
            </a:r>
            <a:r>
              <a:rPr lang="en-GB" b="1" dirty="0"/>
              <a:t>@</a:t>
            </a:r>
            <a:r>
              <a:rPr lang="en-GB" b="1" dirty="0" err="1"/>
              <a:t>RequestMapping</a:t>
            </a:r>
            <a:endParaRPr lang="en-GB" b="1" dirty="0"/>
          </a:p>
          <a:p>
            <a:r>
              <a:rPr lang="en-GB" dirty="0"/>
              <a:t>Can be composed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RouterFunction</a:t>
            </a:r>
            <a:endParaRPr lang="en-GB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A3C5964-2469-3C4D-808D-F8D6DD13A77C}"/>
              </a:ext>
            </a:extLst>
          </p:cNvPr>
          <p:cNvSpPr txBox="1">
            <a:spLocks/>
          </p:cNvSpPr>
          <p:nvPr/>
        </p:nvSpPr>
        <p:spPr>
          <a:xfrm>
            <a:off x="827584" y="3989121"/>
            <a:ext cx="7560840" cy="10004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FunctionalInterface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RouterFunction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&lt;T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HandlerFunction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&lt;T&gt;&gt;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2851D8-FBB7-C84C-AA59-54FA19AB5D93}"/>
              </a:ext>
            </a:extLst>
          </p:cNvPr>
          <p:cNvSpPr/>
          <p:nvPr/>
        </p:nvSpPr>
        <p:spPr>
          <a:xfrm>
            <a:off x="3275856" y="2857083"/>
            <a:ext cx="1800200" cy="7920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RouterFunction</a:t>
            </a:r>
            <a:endParaRPr lang="en-GB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FD873D1-0A17-8746-AADC-47FEEFDC35A8}"/>
              </a:ext>
            </a:extLst>
          </p:cNvPr>
          <p:cNvSpPr txBox="1"/>
          <p:nvPr/>
        </p:nvSpPr>
        <p:spPr>
          <a:xfrm>
            <a:off x="1311902" y="3083850"/>
            <a:ext cx="1396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ServerRequest</a:t>
            </a:r>
            <a:endParaRPr lang="en-GB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9C4A73-5EE8-C44A-BC71-E15FBD0A58DE}"/>
              </a:ext>
            </a:extLst>
          </p:cNvPr>
          <p:cNvSpPr txBox="1"/>
          <p:nvPr/>
        </p:nvSpPr>
        <p:spPr>
          <a:xfrm>
            <a:off x="5643025" y="3083850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Mono&lt;</a:t>
            </a:r>
            <a:r>
              <a:rPr lang="en-GB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HandlerFunction</a:t>
            </a:r>
            <a:r>
              <a:rPr lang="en-GB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7E3BA32-19F7-BE4B-ABEA-028708F47E85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076056" y="3253127"/>
            <a:ext cx="5669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AC4CEB9-9A0B-9241-8EAF-BB0C552D613E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708887" y="3253127"/>
            <a:ext cx="5669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5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b="1" dirty="0" err="1"/>
              <a:t>RouterFunctions.route</a:t>
            </a:r>
            <a:r>
              <a:rPr lang="en-GB" b="1" dirty="0"/>
              <a:t>()</a:t>
            </a:r>
            <a:r>
              <a:rPr lang="en-GB" dirty="0"/>
              <a:t> is a helper function to create routes</a:t>
            </a:r>
          </a:p>
          <a:p>
            <a:r>
              <a:rPr lang="en-GB" dirty="0"/>
              <a:t>When the </a:t>
            </a:r>
            <a:r>
              <a:rPr lang="en-GB" b="1" dirty="0" err="1"/>
              <a:t>RequestPredicate</a:t>
            </a:r>
            <a:r>
              <a:rPr lang="en-GB" dirty="0"/>
              <a:t> is matched, then the second argument (</a:t>
            </a:r>
            <a:r>
              <a:rPr lang="en-GB" b="1" dirty="0" err="1"/>
              <a:t>HandlerFunction</a:t>
            </a:r>
            <a:r>
              <a:rPr lang="en-GB" dirty="0"/>
              <a:t>) is returned.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RouterFunction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7DFB47-C36A-BF40-8D4B-67682A8C17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323660" y="3651870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Tx/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Tx/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RouterFunction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helloRoute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FontTx/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(GET("/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andRoute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(POST("/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").and(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contentType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(APPLICATION_JSON)),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74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570142"/>
            <a:ext cx="3203575" cy="15056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Reactive REST server</a:t>
            </a:r>
          </a:p>
        </p:txBody>
      </p:sp>
    </p:spTree>
    <p:extLst>
      <p:ext uri="{BB962C8B-B14F-4D97-AF65-F5344CB8AC3E}">
        <p14:creationId xmlns:p14="http://schemas.microsoft.com/office/powerpoint/2010/main" val="2764783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EF4B171-4D1F-394E-82E8-136841CC2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536D11-DCDD-EC4C-92C9-07CFB2050B7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Create project with Spring Starter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83B6BB-7A8C-504D-9EC8-6E001B8FC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" y="1229946"/>
            <a:ext cx="2813190" cy="39135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4FF8B3-2963-5A48-A7E8-5E8EDDE2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11" y="2211710"/>
            <a:ext cx="2832100" cy="18542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453C69D-D57A-2B43-A8F0-84B380E1C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193" y="1229945"/>
            <a:ext cx="2833249" cy="391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6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B6644C-0383-A441-BFE3-E1D06966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E8119B-D25A-F348-A53C-0F59BFE0E8A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Create Hello World API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832DB17-E6E7-EF46-AF6A-54F52DD79A3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3672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com.telefonica.training.webflux.server.controllers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org.springframework.web.bind.annotation.GetMapping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org.springframework.web.bind.annotation.RestController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indent="0">
              <a:buNone/>
            </a:pPr>
            <a:endParaRPr lang="es-E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RestController</a:t>
            </a:r>
            <a:endParaRPr lang="es-E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HelloController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endParaRPr lang="es-E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47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570142"/>
            <a:ext cx="3203575" cy="15056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Processing the request</a:t>
            </a:r>
          </a:p>
        </p:txBody>
      </p:sp>
    </p:spTree>
    <p:extLst>
      <p:ext uri="{BB962C8B-B14F-4D97-AF65-F5344CB8AC3E}">
        <p14:creationId xmlns:p14="http://schemas.microsoft.com/office/powerpoint/2010/main" val="537206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80474" y="987574"/>
            <a:ext cx="8131175" cy="3528392"/>
          </a:xfrm>
        </p:spPr>
        <p:txBody>
          <a:bodyPr/>
          <a:lstStyle/>
          <a:p>
            <a:r>
              <a:rPr lang="en-GB" b="1" dirty="0"/>
              <a:t>@</a:t>
            </a:r>
            <a:r>
              <a:rPr lang="en-GB" b="1" dirty="0" err="1"/>
              <a:t>RequestMapping</a:t>
            </a:r>
            <a:r>
              <a:rPr lang="en-GB" dirty="0"/>
              <a:t> maps a request to a </a:t>
            </a:r>
            <a:r>
              <a:rPr lang="en-GB" b="1" dirty="0"/>
              <a:t>Controller</a:t>
            </a:r>
            <a:r>
              <a:rPr lang="en-GB" dirty="0"/>
              <a:t> method</a:t>
            </a:r>
          </a:p>
          <a:p>
            <a:r>
              <a:rPr lang="en-GB" dirty="0"/>
              <a:t>The Controller class can also be annotated with </a:t>
            </a:r>
            <a:r>
              <a:rPr lang="en-GB" b="1" dirty="0"/>
              <a:t>@</a:t>
            </a:r>
            <a:r>
              <a:rPr lang="en-GB" b="1" dirty="0" err="1"/>
              <a:t>RequestMapping</a:t>
            </a:r>
            <a:r>
              <a:rPr lang="en-GB" dirty="0"/>
              <a:t>.</a:t>
            </a:r>
          </a:p>
          <a:p>
            <a:r>
              <a:rPr lang="en-GB" b="1" dirty="0"/>
              <a:t>Multiple criteria</a:t>
            </a:r>
            <a:r>
              <a:rPr lang="en-GB" dirty="0"/>
              <a:t>: path, method, header, query parameter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119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936104"/>
          </a:xfrm>
        </p:spPr>
        <p:txBody>
          <a:bodyPr/>
          <a:lstStyle/>
          <a:p>
            <a:r>
              <a:rPr lang="en-GB" dirty="0"/>
              <a:t>By HTTP method (required)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323528" y="1455234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method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RequestMethod.GET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87944D97-8EEF-D24F-95D9-47453A672565}"/>
              </a:ext>
            </a:extLst>
          </p:cNvPr>
          <p:cNvSpPr txBox="1">
            <a:spLocks/>
          </p:cNvSpPr>
          <p:nvPr/>
        </p:nvSpPr>
        <p:spPr>
          <a:xfrm>
            <a:off x="446708" y="3075806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By HTTP method with shortcuts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218351-E61F-6245-A559-AAA4B14B97D7}"/>
              </a:ext>
            </a:extLst>
          </p:cNvPr>
          <p:cNvSpPr txBox="1">
            <a:spLocks/>
          </p:cNvSpPr>
          <p:nvPr/>
        </p:nvSpPr>
        <p:spPr>
          <a:xfrm>
            <a:off x="323528" y="3723878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endParaRPr lang="es-E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506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platforms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5F0488A-CFDA-6E42-8A59-BFEF4C24D945}"/>
              </a:ext>
            </a:extLst>
          </p:cNvPr>
          <p:cNvGrpSpPr/>
          <p:nvPr/>
        </p:nvGrpSpPr>
        <p:grpSpPr>
          <a:xfrm>
            <a:off x="804628" y="2000546"/>
            <a:ext cx="1800200" cy="400619"/>
            <a:chOff x="1382380" y="2661646"/>
            <a:chExt cx="1800200" cy="40061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41CAE47-1F0B-B045-B56A-BCF883F87DA4}"/>
                </a:ext>
              </a:extLst>
            </p:cNvPr>
            <p:cNvSpPr txBox="1"/>
            <p:nvPr/>
          </p:nvSpPr>
          <p:spPr>
            <a:xfrm>
              <a:off x="1946635" y="2661646"/>
              <a:ext cx="115212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Vertx.io</a:t>
              </a:r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(Eclipse)</a:t>
              </a:r>
            </a:p>
            <a:p>
              <a:r>
                <a:rPr lang="es-ES" sz="1000" dirty="0">
                  <a:hlinkClick r:id="rId2"/>
                </a:rPr>
                <a:t>http://vertx.io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A168501-B129-C940-B73F-6E595C02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725" y="2792845"/>
              <a:ext cx="509910" cy="137713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243495E-5189-844A-AD1E-4448EC42D831}"/>
                </a:ext>
              </a:extLst>
            </p:cNvPr>
            <p:cNvSpPr txBox="1"/>
            <p:nvPr/>
          </p:nvSpPr>
          <p:spPr>
            <a:xfrm>
              <a:off x="1382380" y="2662665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8E87F0B-0DD4-0F4C-9EC5-172AE5AC4705}"/>
              </a:ext>
            </a:extLst>
          </p:cNvPr>
          <p:cNvGrpSpPr/>
          <p:nvPr/>
        </p:nvGrpSpPr>
        <p:grpSpPr>
          <a:xfrm>
            <a:off x="805900" y="2655869"/>
            <a:ext cx="1800200" cy="400110"/>
            <a:chOff x="5364088" y="2555781"/>
            <a:chExt cx="1800200" cy="400110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42AF8E85-3443-164F-B402-0104D9BC3E8F}"/>
                </a:ext>
              </a:extLst>
            </p:cNvPr>
            <p:cNvSpPr txBox="1"/>
            <p:nvPr/>
          </p:nvSpPr>
          <p:spPr>
            <a:xfrm>
              <a:off x="5834096" y="2555781"/>
              <a:ext cx="115212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Play</a:t>
              </a:r>
            </a:p>
            <a:p>
              <a:r>
                <a:rPr lang="es-ES" sz="1000" dirty="0">
                  <a:hlinkClick r:id="rId4"/>
                </a:rPr>
                <a:t>https://nodejs.org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1C14F3D6-60FA-1245-B59A-BB6D872B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1914" y="2643075"/>
              <a:ext cx="432182" cy="225521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31E8A54-5755-7B45-A175-F5678BA0AA74}"/>
                </a:ext>
              </a:extLst>
            </p:cNvPr>
            <p:cNvSpPr txBox="1"/>
            <p:nvPr/>
          </p:nvSpPr>
          <p:spPr>
            <a:xfrm>
              <a:off x="5364088" y="2555781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780AB7A2-9B37-DF47-9DB2-F26BC720FCFA}"/>
              </a:ext>
            </a:extLst>
          </p:cNvPr>
          <p:cNvGrpSpPr/>
          <p:nvPr/>
        </p:nvGrpSpPr>
        <p:grpSpPr>
          <a:xfrm>
            <a:off x="3935547" y="2623504"/>
            <a:ext cx="1800200" cy="419681"/>
            <a:chOff x="4933996" y="3629769"/>
            <a:chExt cx="1800200" cy="419681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A992632-9522-F64C-A712-416B2791FD41}"/>
                </a:ext>
              </a:extLst>
            </p:cNvPr>
            <p:cNvSpPr txBox="1"/>
            <p:nvPr/>
          </p:nvSpPr>
          <p:spPr>
            <a:xfrm>
              <a:off x="5258032" y="3629769"/>
              <a:ext cx="115212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Node.js</a:t>
              </a:r>
            </a:p>
            <a:p>
              <a:r>
                <a:rPr lang="es-ES" sz="1000" dirty="0">
                  <a:hlinkClick r:id="rId4"/>
                </a:rPr>
                <a:t>https://nodejs.org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77ACD55C-CF7E-7B4B-B130-2D3D34AD7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3253" y="3694584"/>
              <a:ext cx="310133" cy="310133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E6FB86C-C344-314E-B780-4B8FD203C14E}"/>
                </a:ext>
              </a:extLst>
            </p:cNvPr>
            <p:cNvSpPr txBox="1"/>
            <p:nvPr/>
          </p:nvSpPr>
          <p:spPr>
            <a:xfrm>
              <a:off x="4933996" y="3649850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BB124FA-F9FF-DD44-B980-8FDA9933E073}"/>
              </a:ext>
            </a:extLst>
          </p:cNvPr>
          <p:cNvGrpSpPr/>
          <p:nvPr/>
        </p:nvGrpSpPr>
        <p:grpSpPr>
          <a:xfrm>
            <a:off x="6804248" y="2623504"/>
            <a:ext cx="1800200" cy="432475"/>
            <a:chOff x="2325003" y="3651870"/>
            <a:chExt cx="1800200" cy="43247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8F2A7F4-D888-0B46-BCD8-A535306C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39325" y="3651870"/>
              <a:ext cx="432475" cy="432475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A7A3FCE-CEEB-0044-B0C8-7CA5F2F52385}"/>
                </a:ext>
              </a:extLst>
            </p:cNvPr>
            <p:cNvSpPr txBox="1"/>
            <p:nvPr/>
          </p:nvSpPr>
          <p:spPr>
            <a:xfrm>
              <a:off x="2676174" y="3651870"/>
              <a:ext cx="115212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Golang</a:t>
              </a:r>
            </a:p>
            <a:p>
              <a:r>
                <a:rPr lang="es-ES" sz="1000" dirty="0">
                  <a:hlinkClick r:id="rId8"/>
                </a:rPr>
                <a:t>https://golang.org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3BB15F58-0962-B54E-AFF6-9C744E0A4484}"/>
                </a:ext>
              </a:extLst>
            </p:cNvPr>
            <p:cNvSpPr txBox="1"/>
            <p:nvPr/>
          </p:nvSpPr>
          <p:spPr>
            <a:xfrm>
              <a:off x="2325003" y="3668307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E33FC4F-DC13-C549-A3D4-175D8F10EBAD}"/>
              </a:ext>
            </a:extLst>
          </p:cNvPr>
          <p:cNvGrpSpPr/>
          <p:nvPr/>
        </p:nvGrpSpPr>
        <p:grpSpPr>
          <a:xfrm>
            <a:off x="796596" y="3310173"/>
            <a:ext cx="1886944" cy="406833"/>
            <a:chOff x="3707904" y="3893130"/>
            <a:chExt cx="1886944" cy="406833"/>
          </a:xfrm>
        </p:grpSpPr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0A9EA86-5FF6-154A-91D5-FF17152587DE}"/>
                </a:ext>
              </a:extLst>
            </p:cNvPr>
            <p:cNvSpPr txBox="1"/>
            <p:nvPr/>
          </p:nvSpPr>
          <p:spPr>
            <a:xfrm>
              <a:off x="4082680" y="3893130"/>
              <a:ext cx="1512168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Spring </a:t>
              </a:r>
              <a:r>
                <a:rPr lang="en-GB" sz="1000" dirty="0" err="1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WebFlux</a:t>
              </a:r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s-ES" sz="1000" dirty="0">
                  <a:hlinkClick r:id="rId9"/>
                </a:rPr>
                <a:t>https://spring.io</a:t>
              </a:r>
              <a:endParaRPr lang="es-ES" sz="1000" dirty="0"/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88C4C49F-3523-0647-8AC6-A2657ED2F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79750" y="3952243"/>
              <a:ext cx="307229" cy="307229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2CC811C-553B-D340-9A12-44F30B91B5D3}"/>
                </a:ext>
              </a:extLst>
            </p:cNvPr>
            <p:cNvSpPr txBox="1"/>
            <p:nvPr/>
          </p:nvSpPr>
          <p:spPr>
            <a:xfrm>
              <a:off x="3707904" y="3900363"/>
              <a:ext cx="1800200" cy="3996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GB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677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936104"/>
          </a:xfrm>
        </p:spPr>
        <p:txBody>
          <a:bodyPr/>
          <a:lstStyle/>
          <a:p>
            <a:r>
              <a:rPr lang="en-GB" dirty="0"/>
              <a:t>By path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323528" y="1455234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87944D97-8EEF-D24F-95D9-47453A672565}"/>
              </a:ext>
            </a:extLst>
          </p:cNvPr>
          <p:cNvSpPr txBox="1">
            <a:spLocks/>
          </p:cNvSpPr>
          <p:nvPr/>
        </p:nvSpPr>
        <p:spPr>
          <a:xfrm>
            <a:off x="446708" y="3075806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By header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218351-E61F-6245-A559-AAA4B14B97D7}"/>
              </a:ext>
            </a:extLst>
          </p:cNvPr>
          <p:cNvSpPr txBox="1">
            <a:spLocks/>
          </p:cNvSpPr>
          <p:nvPr/>
        </p:nvSpPr>
        <p:spPr>
          <a:xfrm>
            <a:off x="323528" y="3723878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"x-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=true")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697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936104"/>
          </a:xfrm>
        </p:spPr>
        <p:txBody>
          <a:bodyPr/>
          <a:lstStyle/>
          <a:p>
            <a:r>
              <a:rPr lang="en-GB" dirty="0"/>
              <a:t>By media type:</a:t>
            </a:r>
          </a:p>
          <a:p>
            <a:pPr lvl="1"/>
            <a:r>
              <a:rPr lang="en-GB" dirty="0"/>
              <a:t>With produces: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323527" y="1920708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produces =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218351-E61F-6245-A559-AAA4B14B97D7}"/>
              </a:ext>
            </a:extLst>
          </p:cNvPr>
          <p:cNvSpPr txBox="1">
            <a:spLocks/>
          </p:cNvSpPr>
          <p:nvPr/>
        </p:nvSpPr>
        <p:spPr>
          <a:xfrm>
            <a:off x="323528" y="3507854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consumes =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RequestBody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Book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E2CCD6EF-C5CB-5E42-A530-C43615C9B51A}"/>
              </a:ext>
            </a:extLst>
          </p:cNvPr>
          <p:cNvSpPr txBox="1">
            <a:spLocks/>
          </p:cNvSpPr>
          <p:nvPr/>
        </p:nvSpPr>
        <p:spPr>
          <a:xfrm>
            <a:off x="447675" y="3075806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With consumes:</a:t>
            </a:r>
          </a:p>
        </p:txBody>
      </p:sp>
    </p:spTree>
    <p:extLst>
      <p:ext uri="{BB962C8B-B14F-4D97-AF65-F5344CB8AC3E}">
        <p14:creationId xmlns:p14="http://schemas.microsoft.com/office/powerpoint/2010/main" val="1944259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936104"/>
          </a:xfrm>
        </p:spPr>
        <p:txBody>
          <a:bodyPr/>
          <a:lstStyle/>
          <a:p>
            <a:r>
              <a:rPr lang="en-GB" dirty="0"/>
              <a:t>By media type:</a:t>
            </a:r>
          </a:p>
          <a:p>
            <a:pPr lvl="1"/>
            <a:r>
              <a:rPr lang="en-GB" dirty="0"/>
              <a:t>Multiple values are supported: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323527" y="1920708"/>
            <a:ext cx="8444805" cy="13711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produces = {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MediaType.APPLICATION_XML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E2CCD6EF-C5CB-5E42-A530-C43615C9B51A}"/>
              </a:ext>
            </a:extLst>
          </p:cNvPr>
          <p:cNvSpPr txBox="1">
            <a:spLocks/>
          </p:cNvSpPr>
          <p:nvPr/>
        </p:nvSpPr>
        <p:spPr>
          <a:xfrm>
            <a:off x="447675" y="3384192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This method level annotation does not complement but override the class level annotation.</a:t>
            </a:r>
          </a:p>
        </p:txBody>
      </p:sp>
    </p:spTree>
    <p:extLst>
      <p:ext uri="{BB962C8B-B14F-4D97-AF65-F5344CB8AC3E}">
        <p14:creationId xmlns:p14="http://schemas.microsoft.com/office/powerpoint/2010/main" val="3322094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936104"/>
          </a:xfrm>
        </p:spPr>
        <p:txBody>
          <a:bodyPr/>
          <a:lstStyle/>
          <a:p>
            <a:r>
              <a:rPr lang="en-GB" dirty="0"/>
              <a:t>With path variables: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323527" y="1491630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/{id}", produces =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PathVariable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(new Book().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(id));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218351-E61F-6245-A559-AAA4B14B97D7}"/>
              </a:ext>
            </a:extLst>
          </p:cNvPr>
          <p:cNvSpPr txBox="1">
            <a:spLocks/>
          </p:cNvSpPr>
          <p:nvPr/>
        </p:nvSpPr>
        <p:spPr>
          <a:xfrm>
            <a:off x="323528" y="3219822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/{id:[\\d]+}")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PathVariable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(new Book().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setId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(id));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E2CCD6EF-C5CB-5E42-A530-C43615C9B51A}"/>
              </a:ext>
            </a:extLst>
          </p:cNvPr>
          <p:cNvSpPr txBox="1">
            <a:spLocks/>
          </p:cNvSpPr>
          <p:nvPr/>
        </p:nvSpPr>
        <p:spPr>
          <a:xfrm>
            <a:off x="447675" y="2787774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Regex compliant:</a:t>
            </a:r>
          </a:p>
        </p:txBody>
      </p:sp>
    </p:spTree>
    <p:extLst>
      <p:ext uri="{BB962C8B-B14F-4D97-AF65-F5344CB8AC3E}">
        <p14:creationId xmlns:p14="http://schemas.microsoft.com/office/powerpoint/2010/main" val="2161209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15566"/>
            <a:ext cx="8131175" cy="936104"/>
          </a:xfrm>
        </p:spPr>
        <p:txBody>
          <a:bodyPr/>
          <a:lstStyle/>
          <a:p>
            <a:r>
              <a:rPr lang="en-GB" dirty="0"/>
              <a:t>With query parameters:</a:t>
            </a:r>
          </a:p>
          <a:p>
            <a:pPr lvl="1"/>
            <a:r>
              <a:rPr lang="en-GB" dirty="0"/>
              <a:t>Passing the query parameter to the handler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425554" y="1851670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Flux&lt;Book&gt;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getBooksByAuthor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RequestParam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Flux.just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E5F39F7B-AEE0-F344-9275-4CA304799885}"/>
              </a:ext>
            </a:extLst>
          </p:cNvPr>
          <p:cNvSpPr txBox="1">
            <a:spLocks/>
          </p:cNvSpPr>
          <p:nvPr/>
        </p:nvSpPr>
        <p:spPr>
          <a:xfrm>
            <a:off x="447675" y="3219822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Passing an optional query parameter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E9E21A1-BB70-E844-9A14-EF42F631285E}"/>
              </a:ext>
            </a:extLst>
          </p:cNvPr>
          <p:cNvSpPr txBox="1">
            <a:spLocks/>
          </p:cNvSpPr>
          <p:nvPr/>
        </p:nvSpPr>
        <p:spPr>
          <a:xfrm>
            <a:off x="425554" y="3723878"/>
            <a:ext cx="8444805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Flux&lt;Book&gt;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getBooksByAuthor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@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RequestParam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Flux.just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4990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CA30E7E-CFDD-1E47-9695-433B4EA8EA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3219822"/>
            <a:ext cx="8131175" cy="504056"/>
          </a:xfrm>
        </p:spPr>
        <p:txBody>
          <a:bodyPr/>
          <a:lstStyle/>
          <a:p>
            <a:pPr lvl="1"/>
            <a:r>
              <a:rPr lang="en-GB" dirty="0"/>
              <a:t>Forcing existence of query parameter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B6277F2-8C5E-AE41-9D8D-727BB8FAA95D}"/>
              </a:ext>
            </a:extLst>
          </p:cNvPr>
          <p:cNvSpPr txBox="1">
            <a:spLocks/>
          </p:cNvSpPr>
          <p:nvPr/>
        </p:nvSpPr>
        <p:spPr>
          <a:xfrm>
            <a:off x="425554" y="3723878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Flux&lt;Book&gt;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getBooksWithPagination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Flux.just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BA1E234-B3C9-5D4F-8E9F-6C8876EF746C}"/>
              </a:ext>
            </a:extLst>
          </p:cNvPr>
          <p:cNvSpPr txBox="1">
            <a:spLocks/>
          </p:cNvSpPr>
          <p:nvPr/>
        </p:nvSpPr>
        <p:spPr>
          <a:xfrm>
            <a:off x="425554" y="1851670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paged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=true")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Flux&lt;Book&gt;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getBooksWithPagination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Flux.just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6C25D6FA-8D67-A743-A2F5-27B3E86022B2}"/>
              </a:ext>
            </a:extLst>
          </p:cNvPr>
          <p:cNvSpPr txBox="1">
            <a:spLocks/>
          </p:cNvSpPr>
          <p:nvPr/>
        </p:nvSpPr>
        <p:spPr>
          <a:xfrm>
            <a:off x="451785" y="915566"/>
            <a:ext cx="8131175" cy="93610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With query parameters:</a:t>
            </a:r>
          </a:p>
          <a:p>
            <a:pPr lvl="1"/>
            <a:r>
              <a:rPr lang="en-GB" dirty="0"/>
              <a:t>Matching a query parameter value:</a:t>
            </a:r>
          </a:p>
        </p:txBody>
      </p:sp>
    </p:spTree>
    <p:extLst>
      <p:ext uri="{BB962C8B-B14F-4D97-AF65-F5344CB8AC3E}">
        <p14:creationId xmlns:p14="http://schemas.microsoft.com/office/powerpoint/2010/main" val="2571061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AE9A27-768F-8A4B-9439-BC70F1C6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RequestMapping</a:t>
            </a:r>
            <a:endParaRPr lang="en-GB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218351-E61F-6245-A559-AAA4B14B97D7}"/>
              </a:ext>
            </a:extLst>
          </p:cNvPr>
          <p:cNvSpPr txBox="1">
            <a:spLocks/>
          </p:cNvSpPr>
          <p:nvPr/>
        </p:nvSpPr>
        <p:spPr>
          <a:xfrm>
            <a:off x="335895" y="1436597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"*")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getFallback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Fallback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response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GET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E2CCD6EF-C5CB-5E42-A530-C43615C9B51A}"/>
              </a:ext>
            </a:extLst>
          </p:cNvPr>
          <p:cNvSpPr txBox="1">
            <a:spLocks/>
          </p:cNvSpPr>
          <p:nvPr/>
        </p:nvSpPr>
        <p:spPr>
          <a:xfrm>
            <a:off x="451785" y="843558"/>
            <a:ext cx="8131175" cy="50405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Fallback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5179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F7759C7-966F-9E43-BF12-838A99D876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059582"/>
            <a:ext cx="8131175" cy="1944216"/>
          </a:xfrm>
        </p:spPr>
        <p:txBody>
          <a:bodyPr/>
          <a:lstStyle/>
          <a:p>
            <a:r>
              <a:rPr lang="en-GB" b="1" dirty="0"/>
              <a:t>@</a:t>
            </a:r>
            <a:r>
              <a:rPr lang="en-GB" b="1" dirty="0" err="1"/>
              <a:t>RequestBody</a:t>
            </a:r>
            <a:r>
              <a:rPr lang="en-GB" dirty="0"/>
              <a:t> annotation decodes the HTTP request body into a domain object.</a:t>
            </a:r>
          </a:p>
          <a:p>
            <a:r>
              <a:rPr lang="en-GB" dirty="0"/>
              <a:t>Deserialization is performed by a converter according to the content type.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2D711A-77FF-CF41-9536-875CF9E4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RequestBody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E9ECE6-FFB6-C840-AF08-5C08577CD43D}"/>
              </a:ext>
            </a:extLst>
          </p:cNvPr>
          <p:cNvSpPr txBox="1">
            <a:spLocks/>
          </p:cNvSpPr>
          <p:nvPr/>
        </p:nvSpPr>
        <p:spPr>
          <a:xfrm>
            <a:off x="323528" y="3507854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consumes =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insertBook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RequestBody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Book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2295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9D75720-8F6F-404D-9DCB-FC171D79B25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Implement the following request:</a:t>
            </a:r>
          </a:p>
          <a:p>
            <a:pPr lvl="1"/>
            <a:r>
              <a:rPr lang="en-GB" dirty="0"/>
              <a:t>GET /</a:t>
            </a:r>
            <a:r>
              <a:rPr lang="en-GB" dirty="0" err="1"/>
              <a:t>api</a:t>
            </a:r>
            <a:r>
              <a:rPr lang="en-GB" dirty="0"/>
              <a:t>/projects/1</a:t>
            </a:r>
          </a:p>
          <a:p>
            <a:r>
              <a:rPr lang="en-GB" dirty="0"/>
              <a:t>It should return a fake </a:t>
            </a:r>
            <a:r>
              <a:rPr lang="en-GB" b="1" dirty="0"/>
              <a:t>Project</a:t>
            </a:r>
            <a:r>
              <a:rPr lang="en-GB" dirty="0"/>
              <a:t> object.</a:t>
            </a:r>
          </a:p>
          <a:p>
            <a:endParaRPr lang="en-GB" dirty="0"/>
          </a:p>
          <a:p>
            <a:r>
              <a:rPr lang="en-GB" dirty="0"/>
              <a:t>See </a:t>
            </a:r>
            <a:r>
              <a:rPr lang="en-GB" dirty="0" err="1"/>
              <a:t>openapi</a:t>
            </a:r>
            <a:r>
              <a:rPr lang="en-GB" dirty="0"/>
              <a:t>: </a:t>
            </a:r>
            <a:r>
              <a:rPr lang="es-ES" dirty="0">
                <a:hlinkClick r:id="rId2"/>
              </a:rPr>
              <a:t>https://github.com/Telefonica/cto-spring-webflux-training/blob/master/webflux-server/doc/openapi.yaml</a:t>
            </a:r>
            <a:endParaRPr lang="en-GB" dirty="0"/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C76B09A-DDFA-D547-B2F5-DD772ABB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272F8A-D969-A240-951C-B493DC97A9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45165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28FD7C3-6EE1-CF4E-9611-CCE52942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1F5F70-A122-5B41-88BD-C097A37B7A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Create a domain object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44A45BB-A43E-1B41-B6B8-9E03350BF811}"/>
              </a:ext>
            </a:extLst>
          </p:cNvPr>
          <p:cNvSpPr txBox="1">
            <a:spLocks/>
          </p:cNvSpPr>
          <p:nvPr/>
        </p:nvSpPr>
        <p:spPr>
          <a:xfrm>
            <a:off x="340555" y="1204473"/>
            <a:ext cx="8444805" cy="36715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com.telefonica.training.webflux.server.domain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java.util.List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lombok.Data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lombok.experimental.Accessors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@Data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Accessors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Project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Long id;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githubToken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repositories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201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I/O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62E426-C117-874C-B0E4-3E3A97D3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03598"/>
            <a:ext cx="7683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1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1008112"/>
          </a:xfrm>
        </p:spPr>
        <p:txBody>
          <a:bodyPr/>
          <a:lstStyle/>
          <a:p>
            <a:r>
              <a:rPr lang="en-GB" dirty="0"/>
              <a:t>Build a standard Spring application with controller, service and repository.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wf03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D7FA5C9-EFC7-E641-986C-F83BB54E027A}"/>
              </a:ext>
            </a:extLst>
          </p:cNvPr>
          <p:cNvSpPr/>
          <p:nvPr/>
        </p:nvSpPr>
        <p:spPr>
          <a:xfrm>
            <a:off x="1403648" y="2511503"/>
            <a:ext cx="158417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ProjectsController</a:t>
            </a:r>
            <a:endParaRPr lang="en-GB" sz="1400" dirty="0"/>
          </a:p>
          <a:p>
            <a:pPr algn="ctr"/>
            <a:endParaRPr lang="en-GB" sz="1400" dirty="0"/>
          </a:p>
          <a:p>
            <a:pPr algn="ctr"/>
            <a:r>
              <a:rPr lang="en-GB" sz="1200" dirty="0">
                <a:solidFill>
                  <a:srgbClr val="FF0000"/>
                </a:solidFill>
              </a:rPr>
              <a:t>HTTP interaction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5A678F8-5908-B64C-981B-15A40FAFA322}"/>
              </a:ext>
            </a:extLst>
          </p:cNvPr>
          <p:cNvSpPr/>
          <p:nvPr/>
        </p:nvSpPr>
        <p:spPr>
          <a:xfrm>
            <a:off x="3635896" y="2510154"/>
            <a:ext cx="158417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ProjectsService</a:t>
            </a:r>
            <a:endParaRPr lang="en-GB" sz="1400" dirty="0"/>
          </a:p>
          <a:p>
            <a:pPr algn="ctr"/>
            <a:endParaRPr lang="en-GB" sz="1400" dirty="0"/>
          </a:p>
          <a:p>
            <a:pPr algn="ctr"/>
            <a:r>
              <a:rPr lang="en-GB" sz="1200" dirty="0">
                <a:solidFill>
                  <a:srgbClr val="FF0000"/>
                </a:solidFill>
              </a:rPr>
              <a:t>Business logic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354BB6E-6036-C048-A497-905EAC17A29D}"/>
              </a:ext>
            </a:extLst>
          </p:cNvPr>
          <p:cNvSpPr/>
          <p:nvPr/>
        </p:nvSpPr>
        <p:spPr>
          <a:xfrm>
            <a:off x="5868144" y="2510154"/>
            <a:ext cx="1584176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ProjectsRepository</a:t>
            </a:r>
            <a:endParaRPr lang="en-GB" sz="1400" dirty="0"/>
          </a:p>
          <a:p>
            <a:pPr algn="ctr"/>
            <a:endParaRPr lang="en-GB" sz="1400" dirty="0"/>
          </a:p>
          <a:p>
            <a:pPr algn="ctr"/>
            <a:r>
              <a:rPr lang="en-GB" sz="1200" dirty="0">
                <a:solidFill>
                  <a:srgbClr val="FF0000"/>
                </a:solidFill>
              </a:rPr>
              <a:t>Database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3D55CD5-9E35-3D47-9781-17F2AA450D22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87824" y="2942202"/>
            <a:ext cx="648072" cy="1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7F06018-2EE4-444D-A44C-407006EC6B2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220072" y="2942202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Marcador de texto 1">
            <a:extLst>
              <a:ext uri="{FF2B5EF4-FFF2-40B4-BE49-F238E27FC236}">
                <a16:creationId xmlns:a16="http://schemas.microsoft.com/office/drawing/2014/main" id="{1CEE58AC-7EEB-4C46-ABC1-2C62111195D6}"/>
              </a:ext>
            </a:extLst>
          </p:cNvPr>
          <p:cNvSpPr txBox="1">
            <a:spLocks/>
          </p:cNvSpPr>
          <p:nvPr/>
        </p:nvSpPr>
        <p:spPr>
          <a:xfrm>
            <a:off x="447675" y="3579862"/>
            <a:ext cx="8131175" cy="10081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repository is an in-memory database (to be replaced by MongoDB later on)</a:t>
            </a:r>
          </a:p>
        </p:txBody>
      </p:sp>
    </p:spTree>
    <p:extLst>
      <p:ext uri="{BB962C8B-B14F-4D97-AF65-F5344CB8AC3E}">
        <p14:creationId xmlns:p14="http://schemas.microsoft.com/office/powerpoint/2010/main" val="4138358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28FD7C3-6EE1-CF4E-9611-CCE52942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ResponseBody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1F5F70-A122-5B41-88BD-C097A37B7A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Create a controller for projects API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44A45BB-A43E-1B41-B6B8-9E03350BF811}"/>
              </a:ext>
            </a:extLst>
          </p:cNvPr>
          <p:cNvSpPr txBox="1">
            <a:spLocks/>
          </p:cNvSpPr>
          <p:nvPr/>
        </p:nvSpPr>
        <p:spPr>
          <a:xfrm>
            <a:off x="323660" y="1222020"/>
            <a:ext cx="8444805" cy="379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com.telefonica.training.webflux.server.controllers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RestController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lang="es-E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final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ProjectsService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projectsService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ProjectsService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projectsService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this.projectsService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projectsService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es-ES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Mono&lt;Project&gt;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PathVariable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this.projectsService.getProject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046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Add API resource to insert a new Project.</a:t>
            </a:r>
          </a:p>
          <a:p>
            <a:pPr lvl="1"/>
            <a:r>
              <a:rPr lang="en-GB" dirty="0"/>
              <a:t>POST /</a:t>
            </a:r>
            <a:r>
              <a:rPr lang="en-GB" dirty="0" err="1"/>
              <a:t>api</a:t>
            </a:r>
            <a:r>
              <a:rPr lang="en-GB" dirty="0"/>
              <a:t>/projects</a:t>
            </a:r>
          </a:p>
          <a:p>
            <a:r>
              <a:rPr lang="en-GB" dirty="0"/>
              <a:t>Tip (for </a:t>
            </a:r>
            <a:r>
              <a:rPr lang="en-GB" b="1" dirty="0" err="1"/>
              <a:t>ProjectsService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Get new project ID: </a:t>
            </a:r>
            <a:r>
              <a:rPr lang="es-ES" b="1" dirty="0" err="1"/>
              <a:t>projectsRepository.next</a:t>
            </a:r>
            <a:r>
              <a:rPr lang="es-ES" b="1" dirty="0"/>
              <a:t>()</a:t>
            </a:r>
          </a:p>
          <a:p>
            <a:pPr lvl="1"/>
            <a:r>
              <a:rPr lang="es-ES" dirty="0"/>
              <a:t>Set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 ID to </a:t>
            </a:r>
            <a:r>
              <a:rPr lang="es-ES" dirty="0" err="1"/>
              <a:t>the</a:t>
            </a:r>
            <a:r>
              <a:rPr lang="es-ES" dirty="0"/>
              <a:t> Project </a:t>
            </a:r>
            <a:r>
              <a:rPr lang="es-ES" dirty="0" err="1"/>
              <a:t>object</a:t>
            </a:r>
            <a:endParaRPr lang="es-ES" dirty="0"/>
          </a:p>
          <a:p>
            <a:pPr lvl="1"/>
            <a:r>
              <a:rPr lang="es-ES" dirty="0"/>
              <a:t>Store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repository</a:t>
            </a:r>
            <a:r>
              <a:rPr lang="es-ES" dirty="0"/>
              <a:t>: </a:t>
            </a:r>
            <a:r>
              <a:rPr lang="es-ES" b="1" dirty="0" err="1"/>
              <a:t>projectsRepository.save</a:t>
            </a:r>
            <a:r>
              <a:rPr lang="es-ES" b="1" dirty="0"/>
              <a:t>()</a:t>
            </a:r>
          </a:p>
          <a:p>
            <a:pPr lvl="1"/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Project </a:t>
            </a:r>
            <a:r>
              <a:rPr lang="es-ES" dirty="0" err="1"/>
              <a:t>object</a:t>
            </a:r>
            <a:r>
              <a:rPr lang="es-ES" dirty="0"/>
              <a:t> (</a:t>
            </a:r>
            <a:r>
              <a:rPr lang="es-ES" dirty="0" err="1"/>
              <a:t>including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 ID)</a:t>
            </a:r>
          </a:p>
          <a:p>
            <a:pPr lvl="1"/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wf04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633834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570142"/>
            <a:ext cx="3203575" cy="15056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Generating a response</a:t>
            </a:r>
          </a:p>
        </p:txBody>
      </p:sp>
    </p:spTree>
    <p:extLst>
      <p:ext uri="{BB962C8B-B14F-4D97-AF65-F5344CB8AC3E}">
        <p14:creationId xmlns:p14="http://schemas.microsoft.com/office/powerpoint/2010/main" val="1972666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F7759C7-966F-9E43-BF12-838A99D876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059582"/>
            <a:ext cx="8131175" cy="2880320"/>
          </a:xfrm>
        </p:spPr>
        <p:txBody>
          <a:bodyPr/>
          <a:lstStyle/>
          <a:p>
            <a:r>
              <a:rPr lang="en-GB" b="1" dirty="0"/>
              <a:t>@</a:t>
            </a:r>
            <a:r>
              <a:rPr lang="en-GB" b="1" dirty="0" err="1"/>
              <a:t>ResponseBody</a:t>
            </a:r>
            <a:r>
              <a:rPr lang="en-GB" dirty="0"/>
              <a:t> annotation encodes the domain object returned by the controller handler into a HTTP response body.</a:t>
            </a:r>
          </a:p>
          <a:p>
            <a:r>
              <a:rPr lang="en-GB" dirty="0"/>
              <a:t>Serialization is performed by a converter according to the content type.</a:t>
            </a:r>
          </a:p>
          <a:p>
            <a:r>
              <a:rPr lang="en-GB" dirty="0"/>
              <a:t>The annotation is implicit with </a:t>
            </a:r>
            <a:r>
              <a:rPr lang="en-GB" b="1" dirty="0"/>
              <a:t>@</a:t>
            </a:r>
            <a:r>
              <a:rPr lang="en-GB" b="1" dirty="0" err="1"/>
              <a:t>RestController</a:t>
            </a:r>
            <a:r>
              <a:rPr lang="en-GB" dirty="0"/>
              <a:t>.</a:t>
            </a:r>
          </a:p>
          <a:p>
            <a:r>
              <a:rPr lang="en-GB" dirty="0"/>
              <a:t>Spring handles reactive and non-reactive objects.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2D711A-77FF-CF41-9536-875CF9E4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ResponseBody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9324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28FD7C3-6EE1-CF4E-9611-CCE52942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ResponseBody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1F5F70-A122-5B41-88BD-C097A37B7A9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Return domain objects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44A45BB-A43E-1B41-B6B8-9E03350BF811}"/>
              </a:ext>
            </a:extLst>
          </p:cNvPr>
          <p:cNvSpPr txBox="1">
            <a:spLocks/>
          </p:cNvSpPr>
          <p:nvPr/>
        </p:nvSpPr>
        <p:spPr>
          <a:xfrm>
            <a:off x="395536" y="3003798"/>
            <a:ext cx="8444805" cy="12057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/{id}")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Mono&lt;Book&gt;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PathVariable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Book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Book();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2CB57F5-3865-6242-8D4C-656F14F33F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059582"/>
            <a:ext cx="8131175" cy="2880320"/>
          </a:xfrm>
        </p:spPr>
        <p:txBody>
          <a:bodyPr/>
          <a:lstStyle/>
          <a:p>
            <a:r>
              <a:rPr lang="en-GB" dirty="0"/>
              <a:t>Serialize domain object according to "</a:t>
            </a:r>
            <a:r>
              <a:rPr lang="en-GB" b="1" dirty="0"/>
              <a:t>produces</a:t>
            </a:r>
            <a:r>
              <a:rPr lang="en-GB" dirty="0"/>
              <a:t>" media type (default "application/</a:t>
            </a:r>
            <a:r>
              <a:rPr lang="en-GB" dirty="0" err="1"/>
              <a:t>json</a:t>
            </a:r>
            <a:r>
              <a:rPr lang="en-GB" dirty="0"/>
              <a:t>")</a:t>
            </a:r>
          </a:p>
          <a:p>
            <a:r>
              <a:rPr lang="en-GB" dirty="0"/>
              <a:t>Only specifies the response body (no status code or headers).</a:t>
            </a:r>
          </a:p>
        </p:txBody>
      </p:sp>
    </p:spTree>
    <p:extLst>
      <p:ext uri="{BB962C8B-B14F-4D97-AF65-F5344CB8AC3E}">
        <p14:creationId xmlns:p14="http://schemas.microsoft.com/office/powerpoint/2010/main" val="795341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28FD7C3-6EE1-CF4E-9611-CCE52942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ResponseEntity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44A45BB-A43E-1B41-B6B8-9E03350BF811}"/>
              </a:ext>
            </a:extLst>
          </p:cNvPr>
          <p:cNvSpPr txBox="1">
            <a:spLocks/>
          </p:cNvSpPr>
          <p:nvPr/>
        </p:nvSpPr>
        <p:spPr>
          <a:xfrm>
            <a:off x="395536" y="3166237"/>
            <a:ext cx="8444805" cy="14217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PostMapping</a:t>
            </a:r>
            <a:r>
              <a:rPr lang="es-E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&lt;Book&gt;&gt;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Book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URI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locationUri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UriTemplate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/{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}").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(1L);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&lt;Book&gt; re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ResponseEntity.created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locationUri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12CB57F5-3865-6242-8D4C-656F14F33F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059582"/>
            <a:ext cx="8131175" cy="1944216"/>
          </a:xfrm>
        </p:spPr>
        <p:txBody>
          <a:bodyPr/>
          <a:lstStyle/>
          <a:p>
            <a:r>
              <a:rPr lang="en-GB" dirty="0"/>
              <a:t>Configure the full HTTP response: status code, headers and body.</a:t>
            </a:r>
          </a:p>
          <a:p>
            <a:r>
              <a:rPr lang="en-GB" dirty="0"/>
              <a:t>Generic type with the domain type for the response body.</a:t>
            </a:r>
          </a:p>
        </p:txBody>
      </p:sp>
    </p:spTree>
    <p:extLst>
      <p:ext uri="{BB962C8B-B14F-4D97-AF65-F5344CB8AC3E}">
        <p14:creationId xmlns:p14="http://schemas.microsoft.com/office/powerpoint/2010/main" val="1772614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Complete the projects API:</a:t>
            </a:r>
          </a:p>
          <a:p>
            <a:pPr lvl="1"/>
            <a:r>
              <a:rPr lang="en-GB" b="1" dirty="0" err="1"/>
              <a:t>findProjects</a:t>
            </a:r>
            <a:r>
              <a:rPr lang="en-GB" dirty="0"/>
              <a:t>: GET /</a:t>
            </a:r>
            <a:r>
              <a:rPr lang="en-GB" dirty="0" err="1"/>
              <a:t>api</a:t>
            </a:r>
            <a:r>
              <a:rPr lang="en-GB" dirty="0"/>
              <a:t>/projects</a:t>
            </a:r>
          </a:p>
          <a:p>
            <a:pPr lvl="1"/>
            <a:r>
              <a:rPr lang="en-GB" b="1" dirty="0" err="1"/>
              <a:t>updateProject</a:t>
            </a:r>
            <a:r>
              <a:rPr lang="en-GB" dirty="0"/>
              <a:t>: PUT /</a:t>
            </a:r>
            <a:r>
              <a:rPr lang="en-GB" dirty="0" err="1"/>
              <a:t>api</a:t>
            </a:r>
            <a:r>
              <a:rPr lang="en-GB" dirty="0"/>
              <a:t>/projects/{</a:t>
            </a:r>
            <a:r>
              <a:rPr lang="en-GB" dirty="0" err="1"/>
              <a:t>projectId</a:t>
            </a:r>
            <a:r>
              <a:rPr lang="en-GB" dirty="0"/>
              <a:t>}</a:t>
            </a:r>
          </a:p>
          <a:p>
            <a:pPr lvl="1"/>
            <a:r>
              <a:rPr lang="en-GB" b="1" dirty="0" err="1"/>
              <a:t>deleteProject</a:t>
            </a:r>
            <a:r>
              <a:rPr lang="en-GB" dirty="0"/>
              <a:t>: DELETE /</a:t>
            </a:r>
            <a:r>
              <a:rPr lang="en-GB" dirty="0" err="1"/>
              <a:t>api</a:t>
            </a:r>
            <a:r>
              <a:rPr lang="en-GB" dirty="0"/>
              <a:t>/projects/{</a:t>
            </a:r>
            <a:r>
              <a:rPr lang="en-GB" dirty="0" err="1"/>
              <a:t>projectId</a:t>
            </a:r>
            <a:r>
              <a:rPr lang="en-GB" dirty="0"/>
              <a:t>}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wf05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861074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F7759C7-966F-9E43-BF12-838A99D876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059582"/>
            <a:ext cx="8131175" cy="2880320"/>
          </a:xfrm>
        </p:spPr>
        <p:txBody>
          <a:bodyPr/>
          <a:lstStyle/>
          <a:p>
            <a:r>
              <a:rPr lang="en-GB" dirty="0"/>
              <a:t>Flux response can be sent as Server-Sent Events (SSE).</a:t>
            </a:r>
          </a:p>
          <a:p>
            <a:r>
              <a:rPr lang="en-GB" dirty="0"/>
              <a:t>SSE is delivered with Content-Type </a:t>
            </a:r>
            <a:r>
              <a:rPr lang="en-GB" b="1" dirty="0"/>
              <a:t>text/event-stream</a:t>
            </a:r>
            <a:r>
              <a:rPr lang="en-GB" dirty="0"/>
              <a:t>.</a:t>
            </a:r>
          </a:p>
          <a:p>
            <a:r>
              <a:rPr lang="en-GB" dirty="0"/>
              <a:t>Each event is sent with a prefix "data:" and a suffix "\n\n"</a:t>
            </a:r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12D711A-77FF-CF41-9536-875CF9E4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Streaming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2BB0436-B565-4349-9E79-3746DA460920}"/>
              </a:ext>
            </a:extLst>
          </p:cNvPr>
          <p:cNvSpPr txBox="1">
            <a:spLocks/>
          </p:cNvSpPr>
          <p:nvPr/>
        </p:nvSpPr>
        <p:spPr>
          <a:xfrm>
            <a:off x="323660" y="3936785"/>
            <a:ext cx="8444805" cy="10801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produces =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MediaType.TEXT_EVENT_STREAM_VALUE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Tx/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Flux&lt;Book&gt;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findBooks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Flux.just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(…);</a:t>
            </a:r>
          </a:p>
          <a:p>
            <a:pPr marL="0" indent="0">
              <a:buFontTx/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3116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778793"/>
            <a:ext cx="3203575" cy="14763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Error handlers</a:t>
            </a:r>
          </a:p>
        </p:txBody>
      </p:sp>
    </p:spTree>
    <p:extLst>
      <p:ext uri="{BB962C8B-B14F-4D97-AF65-F5344CB8AC3E}">
        <p14:creationId xmlns:p14="http://schemas.microsoft.com/office/powerpoint/2010/main" val="254076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A106593-9155-E34F-9CBA-3C2EA32C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Asynchronous web frameworks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2F4109-64ED-0E45-9DF6-954F2F5B3DA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Event loop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7CAF63-AC89-C649-BFF3-10E0C2D6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47614"/>
            <a:ext cx="8532440" cy="35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06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1C48A1E-3152-8547-89DD-23DFD8CB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errors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29E215-8149-5F4D-BBF7-811D30800FD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8FBA283-FB12-1D46-BC45-D2EB04B5B8A9}"/>
              </a:ext>
            </a:extLst>
          </p:cNvPr>
          <p:cNvSpPr/>
          <p:nvPr/>
        </p:nvSpPr>
        <p:spPr>
          <a:xfrm>
            <a:off x="932436" y="1563638"/>
            <a:ext cx="2304256" cy="3168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/>
              <a:t>Application Specific</a:t>
            </a:r>
          </a:p>
          <a:p>
            <a:pPr algn="ctr"/>
            <a:endParaRPr lang="en-GB" sz="2000" dirty="0"/>
          </a:p>
          <a:p>
            <a:pPr algn="ctr"/>
            <a:endParaRPr lang="en-GB" sz="20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Very cumbersome and repetitive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Controller is more complex to handle all the errors and generate the appropriate response.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BEAFE8B-D299-0645-B1A5-E85955482CCD}"/>
              </a:ext>
            </a:extLst>
          </p:cNvPr>
          <p:cNvSpPr/>
          <p:nvPr/>
        </p:nvSpPr>
        <p:spPr>
          <a:xfrm>
            <a:off x="3491880" y="1563638"/>
            <a:ext cx="2304256" cy="3168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/>
              <a:t>Controller level</a:t>
            </a:r>
          </a:p>
          <a:p>
            <a:pPr algn="ctr"/>
            <a:r>
              <a:rPr lang="en-GB" sz="2000" b="1" dirty="0"/>
              <a:t>@</a:t>
            </a:r>
            <a:r>
              <a:rPr lang="en-GB" sz="2000" b="1" dirty="0" err="1"/>
              <a:t>ControllerAdvice</a:t>
            </a:r>
            <a:endParaRPr lang="en-GB" sz="2000" b="1" dirty="0"/>
          </a:p>
          <a:p>
            <a:pPr algn="ctr"/>
            <a:endParaRPr lang="en-GB" sz="2000" dirty="0"/>
          </a:p>
          <a:p>
            <a:r>
              <a:rPr lang="en-GB" sz="1800" dirty="0">
                <a:solidFill>
                  <a:srgbClr val="FF0000"/>
                </a:solidFill>
              </a:rPr>
              <a:t>Easy way to handle all the errors generated by a controller.</a:t>
            </a:r>
          </a:p>
          <a:p>
            <a:endParaRPr lang="en-GB" sz="1800" dirty="0">
              <a:solidFill>
                <a:srgbClr val="FF0000"/>
              </a:solidFill>
            </a:endParaRPr>
          </a:p>
          <a:p>
            <a:r>
              <a:rPr lang="en-GB" sz="1800" dirty="0">
                <a:solidFill>
                  <a:srgbClr val="FF0000"/>
                </a:solidFill>
              </a:rPr>
              <a:t>Does not handle </a:t>
            </a:r>
            <a:r>
              <a:rPr lang="en-GB" sz="1800" dirty="0" err="1">
                <a:solidFill>
                  <a:srgbClr val="FF0000"/>
                </a:solidFill>
              </a:rPr>
              <a:t>RequestMapping</a:t>
            </a:r>
            <a:r>
              <a:rPr lang="en-GB" sz="1800" dirty="0">
                <a:solidFill>
                  <a:srgbClr val="FF0000"/>
                </a:solidFill>
              </a:rPr>
              <a:t> errors, web filter errors, …</a:t>
            </a:r>
            <a:endParaRPr lang="en-GB" sz="2000" dirty="0">
              <a:solidFill>
                <a:srgbClr val="FF0000"/>
              </a:solidFill>
            </a:endParaRPr>
          </a:p>
          <a:p>
            <a:pPr algn="ctr"/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538CDA7-D86D-D047-9C7B-0866F84B648C}"/>
              </a:ext>
            </a:extLst>
          </p:cNvPr>
          <p:cNvSpPr/>
          <p:nvPr/>
        </p:nvSpPr>
        <p:spPr>
          <a:xfrm>
            <a:off x="6051324" y="1563638"/>
            <a:ext cx="2304256" cy="3168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000" dirty="0"/>
              <a:t>Global level</a:t>
            </a:r>
          </a:p>
          <a:p>
            <a:pPr algn="ctr"/>
            <a:endParaRPr lang="en-GB" sz="2000" dirty="0"/>
          </a:p>
          <a:p>
            <a:pPr algn="ctr"/>
            <a:endParaRPr lang="en-GB" sz="2000" dirty="0"/>
          </a:p>
          <a:p>
            <a:r>
              <a:rPr lang="en-GB" sz="1800" dirty="0">
                <a:solidFill>
                  <a:srgbClr val="FF0000"/>
                </a:solidFill>
              </a:rPr>
              <a:t>Easiest way to handle all the errors of the platform.</a:t>
            </a:r>
            <a:endParaRPr lang="en-GB" sz="2000" dirty="0">
              <a:solidFill>
                <a:srgbClr val="FF0000"/>
              </a:solidFill>
            </a:endParaRPr>
          </a:p>
          <a:p>
            <a:pPr algn="ctr"/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67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88C845B-EEEF-9F42-9377-4868950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errors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D39A19-7296-3849-B21F-5FB6783613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Application specific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413A09-F877-AF46-968A-E6E607C0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144016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GetMapping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("/{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&lt;Project&gt;&gt;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PathVariable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projectsService.getProject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ResponseEntity.ok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switchIfEmpty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Mono.just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ResponseEntity.notFound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93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07B08B9-2C65-794F-A53B-AAEE94A8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errors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694782-7AF4-114C-ADDD-BC2D498ADA8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Controller level (@</a:t>
            </a:r>
            <a:r>
              <a:rPr lang="en-GB" dirty="0" err="1"/>
              <a:t>ControllerAdvice</a:t>
            </a:r>
            <a:r>
              <a:rPr lang="en-GB" dirty="0"/>
              <a:t>)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FB955B7-F566-D149-A7F2-997F0B07C0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2571750"/>
            <a:ext cx="8131175" cy="23042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ControllerAdvice</a:t>
            </a:r>
            <a:endParaRPr lang="es-E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ErrorControllerAdvice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ExceptionHandler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MyException.class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&lt;?&gt;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responseStatusException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MyException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ResponseEntity.status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HttpStatus.BAD_REQUEST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ServerError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my-exception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e.getMessage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Marcador de texto 1">
            <a:extLst>
              <a:ext uri="{FF2B5EF4-FFF2-40B4-BE49-F238E27FC236}">
                <a16:creationId xmlns:a16="http://schemas.microsoft.com/office/drawing/2014/main" id="{E5664FD6-AA49-D64F-923C-C28C0C1823E0}"/>
              </a:ext>
            </a:extLst>
          </p:cNvPr>
          <p:cNvSpPr txBox="1">
            <a:spLocks/>
          </p:cNvSpPr>
          <p:nvPr/>
        </p:nvSpPr>
        <p:spPr>
          <a:xfrm>
            <a:off x="447675" y="1347614"/>
            <a:ext cx="8131175" cy="12241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@</a:t>
            </a:r>
            <a:r>
              <a:rPr lang="en-GB" sz="2000" dirty="0" err="1"/>
              <a:t>ControllerAdvice</a:t>
            </a:r>
            <a:r>
              <a:rPr lang="en-GB" sz="2000" dirty="0"/>
              <a:t> may be applied to a set of controllers (or all of them by default).</a:t>
            </a:r>
          </a:p>
          <a:p>
            <a:r>
              <a:rPr lang="en-GB" sz="2000" dirty="0"/>
              <a:t>@</a:t>
            </a:r>
            <a:r>
              <a:rPr lang="en-GB" sz="2000" dirty="0" err="1"/>
              <a:t>ExceptionHandler</a:t>
            </a:r>
            <a:r>
              <a:rPr lang="en-GB" sz="2000" dirty="0"/>
              <a:t> specifies the exception type to be managed</a:t>
            </a:r>
          </a:p>
        </p:txBody>
      </p:sp>
    </p:spTree>
    <p:extLst>
      <p:ext uri="{BB962C8B-B14F-4D97-AF65-F5344CB8AC3E}">
        <p14:creationId xmlns:p14="http://schemas.microsoft.com/office/powerpoint/2010/main" val="1737082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Add </a:t>
            </a:r>
            <a:r>
              <a:rPr lang="en-GB" dirty="0" err="1"/>
              <a:t>ControllerAdvice</a:t>
            </a:r>
            <a:r>
              <a:rPr lang="en-GB" dirty="0"/>
              <a:t> for:</a:t>
            </a:r>
          </a:p>
          <a:p>
            <a:pPr lvl="1"/>
            <a:r>
              <a:rPr lang="en-GB" b="1" dirty="0" err="1"/>
              <a:t>NotFoundException</a:t>
            </a:r>
            <a:r>
              <a:rPr lang="en-GB" dirty="0"/>
              <a:t>. Only return the status code 404.</a:t>
            </a:r>
          </a:p>
          <a:p>
            <a:pPr lvl="1"/>
            <a:r>
              <a:rPr lang="en-GB" b="1" dirty="0" err="1"/>
              <a:t>ResponseStatusException</a:t>
            </a:r>
            <a:r>
              <a:rPr lang="en-GB" dirty="0"/>
              <a:t>. Return a response with status and error description provided by the </a:t>
            </a:r>
            <a:r>
              <a:rPr lang="en-GB" err="1"/>
              <a:t>exception</a:t>
            </a:r>
            <a:r>
              <a:rPr lang="en-GB"/>
              <a:t>.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wf06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293849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367794B-424F-5741-8E68-8AE402F5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Handling error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E0EF5B-88CA-0C4D-9089-16145CC3DDF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Global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7D0E68A-7C49-684C-8B79-A084E46605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36724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(-2)</a:t>
            </a:r>
          </a:p>
          <a:p>
            <a:pPr marL="0" indent="0">
              <a:buNone/>
            </a:pP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ErrorWebExceptionHandler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AbstractErrorWebExceptionHandler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ErrorWebExceptionHandler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ErrorAttributes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errorAttributes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ResourceProperties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resourceProperties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ApplicationContext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applicationContext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ServerCodecConfigurer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serverCodecConfigurer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errorAttributes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resourceProperties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applicationContext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super.setMessageWriters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serverCodecConfigurer.getWriters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super.setMessageReaders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serverCodecConfigurer.getReaders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@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RouterFunction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getRoutingFunction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ErrorAttributes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errorAttributes</a:t>
            </a:r>
            <a:r>
              <a:rPr lang="es-E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RouterFunctions.route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RequestPredicates.all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renderServerResponse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protected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ServerResponse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renderServerResponse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ServerRequest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{...}</a:t>
            </a:r>
          </a:p>
          <a:p>
            <a:pPr marL="0" indent="0">
              <a:buNone/>
            </a:pPr>
            <a:r>
              <a:rPr lang="es-E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335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Add global error handler.</a:t>
            </a:r>
          </a:p>
          <a:p>
            <a:r>
              <a:rPr lang="en-GB" dirty="0"/>
              <a:t>Refactor custom exceptions to inherit from Exception class with information to generate the error response.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6091101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778793"/>
            <a:ext cx="3203575" cy="14763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Reactive </a:t>
            </a:r>
            <a:r>
              <a:rPr lang="en-US" dirty="0" err="1"/>
              <a:t>WebClient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81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20FA3C6-A27E-CF49-A097-F48BC6D42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Non-blocking and reactive alternative to </a:t>
            </a:r>
            <a:r>
              <a:rPr lang="en-GB" b="1" dirty="0" err="1"/>
              <a:t>RestTemplate</a:t>
            </a:r>
            <a:endParaRPr lang="en-GB" b="1" dirty="0"/>
          </a:p>
          <a:p>
            <a:r>
              <a:rPr lang="en-GB" dirty="0"/>
              <a:t>Exposes reactive </a:t>
            </a:r>
            <a:r>
              <a:rPr lang="en-GB" b="1" dirty="0" err="1"/>
              <a:t>ClientHttpRequest</a:t>
            </a:r>
            <a:r>
              <a:rPr lang="en-GB" dirty="0"/>
              <a:t> and </a:t>
            </a:r>
            <a:r>
              <a:rPr lang="en-GB" b="1" dirty="0" err="1"/>
              <a:t>ClientHttpResponse</a:t>
            </a:r>
            <a:endParaRPr lang="en-GB" b="1" dirty="0"/>
          </a:p>
          <a:p>
            <a:r>
              <a:rPr lang="en-GB" dirty="0"/>
              <a:t>Body of the request and response is a </a:t>
            </a:r>
            <a:r>
              <a:rPr lang="en-GB" b="1" dirty="0"/>
              <a:t>Flux&lt;</a:t>
            </a:r>
            <a:r>
              <a:rPr lang="en-GB" b="1" dirty="0" err="1"/>
              <a:t>DataBuffer</a:t>
            </a:r>
            <a:r>
              <a:rPr lang="en-GB" b="1" dirty="0"/>
              <a:t>&gt;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AC5945B-CA02-6443-A1A3-1DFA2E38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AEADE5-D19E-F744-9BE5-BD3F1DCDD1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019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88C845B-EEEF-9F42-9377-4868950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1413A09-F877-AF46-968A-E6E607C0AA2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18002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WebClient.create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("http://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example.com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client.get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/{id}", 1L)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(response -&gt;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response.bodyToMono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Account.class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</a:p>
        </p:txBody>
      </p:sp>
    </p:spTree>
    <p:extLst>
      <p:ext uri="{BB962C8B-B14F-4D97-AF65-F5344CB8AC3E}">
        <p14:creationId xmlns:p14="http://schemas.microsoft.com/office/powerpoint/2010/main" val="206098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867B82-5596-9745-98A6-DF1D8D49A2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1512168"/>
          </a:xfrm>
        </p:spPr>
        <p:txBody>
          <a:bodyPr/>
          <a:lstStyle/>
          <a:p>
            <a:r>
              <a:rPr lang="en-GB" dirty="0"/>
              <a:t>With create:</a:t>
            </a:r>
          </a:p>
          <a:p>
            <a:endParaRPr lang="en-GB" dirty="0"/>
          </a:p>
          <a:p>
            <a:r>
              <a:rPr lang="en-GB" dirty="0"/>
              <a:t>With builder:</a:t>
            </a:r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C187AA6-271D-2B4D-97A4-6EBF6E29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E7BE8-AF5A-824F-850F-81EED2D8E3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Create </a:t>
            </a:r>
            <a:r>
              <a:rPr lang="en-GB" dirty="0" err="1"/>
              <a:t>WebClient</a:t>
            </a:r>
            <a:r>
              <a:rPr lang="en-GB" dirty="0"/>
              <a:t> instance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5E3E82A-A79E-8D48-916F-58C6B746475C}"/>
              </a:ext>
            </a:extLst>
          </p:cNvPr>
          <p:cNvSpPr txBox="1">
            <a:spLocks/>
          </p:cNvSpPr>
          <p:nvPr/>
        </p:nvSpPr>
        <p:spPr>
          <a:xfrm>
            <a:off x="447675" y="1851670"/>
            <a:ext cx="8131175" cy="288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WebClient.create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("http://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example.com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F184866-0584-8E4A-B821-0E2CDB978CC9}"/>
              </a:ext>
            </a:extLst>
          </p:cNvPr>
          <p:cNvSpPr txBox="1">
            <a:spLocks/>
          </p:cNvSpPr>
          <p:nvPr/>
        </p:nvSpPr>
        <p:spPr>
          <a:xfrm>
            <a:off x="447675" y="2859782"/>
            <a:ext cx="8131175" cy="12241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WebClient.builder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baseUrl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("http://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example.com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defaultCookie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cookieKey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cookieValue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defaultHeader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HttpHeaders.CONTENT_TYPE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MediaType.APPLICATION_JSON_VALUE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24309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39778BE-D382-C044-961A-36F03FFE0D1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scalability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fewer</a:t>
            </a:r>
            <a:r>
              <a:rPr lang="es-ES" dirty="0"/>
              <a:t> </a:t>
            </a:r>
            <a:r>
              <a:rPr lang="es-ES" dirty="0" err="1"/>
              <a:t>threads</a:t>
            </a:r>
            <a:r>
              <a:rPr lang="es-ES" dirty="0"/>
              <a:t> (</a:t>
            </a:r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per CPU </a:t>
            </a:r>
            <a:r>
              <a:rPr lang="es-ES" dirty="0" err="1"/>
              <a:t>core</a:t>
            </a:r>
            <a:r>
              <a:rPr lang="es-ES" dirty="0"/>
              <a:t>)</a:t>
            </a:r>
          </a:p>
          <a:p>
            <a:r>
              <a:rPr lang="es-ES" dirty="0" err="1"/>
              <a:t>Handle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requests</a:t>
            </a:r>
            <a:r>
              <a:rPr lang="es-ES" dirty="0"/>
              <a:t> per </a:t>
            </a:r>
            <a:r>
              <a:rPr lang="es-ES" dirty="0" err="1"/>
              <a:t>thread</a:t>
            </a:r>
            <a:r>
              <a:rPr lang="es-ES" dirty="0"/>
              <a:t> </a:t>
            </a:r>
          </a:p>
          <a:p>
            <a:r>
              <a:rPr lang="es-ES" dirty="0"/>
              <a:t>Per-</a:t>
            </a:r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more </a:t>
            </a:r>
            <a:r>
              <a:rPr lang="es-ES" dirty="0" err="1"/>
              <a:t>economical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254E6F0-36C0-2B4A-AB1F-27064008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Asynchronous web frameworks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4B9BA78-0E79-374C-BBD2-EC891E69686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712635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C187AA6-271D-2B4D-97A4-6EBF6E29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E7BE8-AF5A-824F-850F-81EED2D8E3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Prepare the request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F184866-0584-8E4A-B821-0E2CDB978CC9}"/>
              </a:ext>
            </a:extLst>
          </p:cNvPr>
          <p:cNvSpPr txBox="1">
            <a:spLocks/>
          </p:cNvSpPr>
          <p:nvPr/>
        </p:nvSpPr>
        <p:spPr>
          <a:xfrm>
            <a:off x="539552" y="1347614"/>
            <a:ext cx="8131175" cy="1440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Book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new Book();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webClient.post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HttpHeaders.CONTENT_TYPE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MediaType.APPLICATION_JSON_VALUE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BodyInserters.fromObject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9EF2DF08-4782-8849-9CC3-BC226D0344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3219822"/>
            <a:ext cx="8131175" cy="1198689"/>
          </a:xfrm>
        </p:spPr>
        <p:txBody>
          <a:bodyPr/>
          <a:lstStyle/>
          <a:p>
            <a:r>
              <a:rPr lang="en-GB" b="1" dirty="0" err="1"/>
              <a:t>BodyInserters</a:t>
            </a:r>
            <a:r>
              <a:rPr lang="en-GB" dirty="0"/>
              <a:t> is an interface to add the request body from a domain object.</a:t>
            </a:r>
          </a:p>
        </p:txBody>
      </p:sp>
    </p:spTree>
    <p:extLst>
      <p:ext uri="{BB962C8B-B14F-4D97-AF65-F5344CB8AC3E}">
        <p14:creationId xmlns:p14="http://schemas.microsoft.com/office/powerpoint/2010/main" val="935692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C187AA6-271D-2B4D-97A4-6EBF6E29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E7BE8-AF5A-824F-850F-81EED2D8E3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Get the response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F184866-0584-8E4A-B821-0E2CDB978CC9}"/>
              </a:ext>
            </a:extLst>
          </p:cNvPr>
          <p:cNvSpPr txBox="1">
            <a:spLocks/>
          </p:cNvSpPr>
          <p:nvPr/>
        </p:nvSpPr>
        <p:spPr>
          <a:xfrm>
            <a:off x="539552" y="2283718"/>
            <a:ext cx="8131175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responseBody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webClient.post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retrieve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bodyToMono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9EF2DF08-4782-8849-9CC3-BC226D0344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8822" y="1237939"/>
            <a:ext cx="8131175" cy="1198689"/>
          </a:xfrm>
        </p:spPr>
        <p:txBody>
          <a:bodyPr/>
          <a:lstStyle/>
          <a:p>
            <a:r>
              <a:rPr lang="en-GB" b="1" dirty="0"/>
              <a:t>retrieve()</a:t>
            </a:r>
            <a:r>
              <a:rPr lang="en-GB" dirty="0"/>
              <a:t> is the shortest path to get the response body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9DC35F55-9571-E046-8F93-3143CA86CD5C}"/>
              </a:ext>
            </a:extLst>
          </p:cNvPr>
          <p:cNvSpPr txBox="1">
            <a:spLocks/>
          </p:cNvSpPr>
          <p:nvPr/>
        </p:nvSpPr>
        <p:spPr>
          <a:xfrm>
            <a:off x="348822" y="3363838"/>
            <a:ext cx="8131175" cy="11986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ＭＳ Ｐゴシック" charset="0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effectLst/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bodyToMono</a:t>
            </a:r>
            <a:r>
              <a:rPr lang="en-GB" b="1" dirty="0"/>
              <a:t> </a:t>
            </a:r>
            <a:r>
              <a:rPr lang="en-GB" dirty="0"/>
              <a:t>throws a </a:t>
            </a:r>
            <a:r>
              <a:rPr lang="en-GB" b="1" dirty="0" err="1"/>
              <a:t>WebClientException</a:t>
            </a:r>
            <a:r>
              <a:rPr lang="en-GB" dirty="0"/>
              <a:t> if the status code is an error (4xx or 5xx).</a:t>
            </a:r>
          </a:p>
        </p:txBody>
      </p:sp>
    </p:spTree>
    <p:extLst>
      <p:ext uri="{BB962C8B-B14F-4D97-AF65-F5344CB8AC3E}">
        <p14:creationId xmlns:p14="http://schemas.microsoft.com/office/powerpoint/2010/main" val="3390696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C187AA6-271D-2B4D-97A4-6EBF6E29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WebClient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7E7BE8-AF5A-824F-850F-81EED2D8E3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Get the response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F184866-0584-8E4A-B821-0E2CDB978CC9}"/>
              </a:ext>
            </a:extLst>
          </p:cNvPr>
          <p:cNvSpPr txBox="1">
            <a:spLocks/>
          </p:cNvSpPr>
          <p:nvPr/>
        </p:nvSpPr>
        <p:spPr>
          <a:xfrm>
            <a:off x="539552" y="2290557"/>
            <a:ext cx="8131175" cy="12241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ClientResponse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clientResponse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webClient.post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HttpStatus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statusCode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clientResponse.map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clientResponse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clientResponse.statusCode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Mono&lt;Book&gt;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clientResponse.bodyToMono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Book.class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9EF2DF08-4782-8849-9CC3-BC226D03443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8822" y="1237939"/>
            <a:ext cx="8131175" cy="1198689"/>
          </a:xfrm>
        </p:spPr>
        <p:txBody>
          <a:bodyPr/>
          <a:lstStyle/>
          <a:p>
            <a:r>
              <a:rPr lang="en-GB" b="1" dirty="0"/>
              <a:t>exchange()</a:t>
            </a:r>
            <a:r>
              <a:rPr lang="en-GB" dirty="0"/>
              <a:t> provides a </a:t>
            </a:r>
            <a:r>
              <a:rPr lang="en-GB" dirty="0" err="1"/>
              <a:t>ClientResponse</a:t>
            </a:r>
            <a:r>
              <a:rPr lang="en-GB" dirty="0"/>
              <a:t> (with status, headers, and response body)</a:t>
            </a:r>
          </a:p>
        </p:txBody>
      </p:sp>
    </p:spTree>
    <p:extLst>
      <p:ext uri="{BB962C8B-B14F-4D97-AF65-F5344CB8AC3E}">
        <p14:creationId xmlns:p14="http://schemas.microsoft.com/office/powerpoint/2010/main" val="25175651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Build a </a:t>
            </a:r>
            <a:r>
              <a:rPr lang="en-GB" dirty="0" err="1"/>
              <a:t>WebClient</a:t>
            </a:r>
            <a:r>
              <a:rPr lang="en-GB" dirty="0"/>
              <a:t> to access </a:t>
            </a:r>
            <a:r>
              <a:rPr lang="en-GB" dirty="0" err="1"/>
              <a:t>github</a:t>
            </a:r>
            <a:r>
              <a:rPr lang="en-GB" dirty="0"/>
              <a:t> API to extract stats of languages of a repo:</a:t>
            </a:r>
          </a:p>
          <a:p>
            <a:pPr marL="0" indent="0" algn="ctr">
              <a:buNone/>
            </a:pPr>
            <a:r>
              <a:rPr lang="en-GB" sz="2400" b="1" dirty="0"/>
              <a:t>GET https://</a:t>
            </a:r>
            <a:r>
              <a:rPr lang="en-GB" sz="2400" b="1" dirty="0" err="1"/>
              <a:t>api.github.com</a:t>
            </a:r>
            <a:r>
              <a:rPr lang="en-GB" sz="2400" b="1" dirty="0"/>
              <a:t>/repos/{org}/{repo}/languages</a:t>
            </a:r>
            <a:endParaRPr lang="en-GB" b="1" dirty="0"/>
          </a:p>
          <a:p>
            <a:r>
              <a:rPr lang="en-GB" dirty="0"/>
              <a:t>Implement new Controller to get the information of a project's controller (with languages stats):</a:t>
            </a:r>
          </a:p>
          <a:p>
            <a:pPr marL="0" indent="0" algn="ctr">
              <a:buNone/>
            </a:pPr>
            <a:r>
              <a:rPr lang="en-GB" sz="2400" b="1" dirty="0"/>
              <a:t>GET /</a:t>
            </a:r>
            <a:r>
              <a:rPr lang="en-GB" sz="2400" b="1" dirty="0" err="1"/>
              <a:t>api</a:t>
            </a:r>
            <a:r>
              <a:rPr lang="en-GB" sz="2400" b="1" dirty="0"/>
              <a:t>/projects/{</a:t>
            </a:r>
            <a:r>
              <a:rPr lang="en-GB" sz="2400" b="1" dirty="0" err="1"/>
              <a:t>projectId</a:t>
            </a:r>
            <a:r>
              <a:rPr lang="en-GB" sz="2400" b="1" dirty="0"/>
              <a:t>}/repos/{repo}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wf08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2174404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27984" y="1778793"/>
            <a:ext cx="3203575" cy="14763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20024051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6976D3C-E207-8D48-BD77-0C8436FEC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configuration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33A9F4-F5B2-2F49-ABE6-8D6D8F4D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43558"/>
            <a:ext cx="7198720" cy="41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59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880CD1B-FA95-C548-8644-F136A7BC9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configuration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DF1A46-158E-5947-A094-CB9B32F393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Example - Server port configuration</a:t>
            </a:r>
            <a:endParaRPr lang="en-GB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21C7E6-5C54-9740-9C3E-8449772D3AED}"/>
              </a:ext>
            </a:extLst>
          </p:cNvPr>
          <p:cNvSpPr/>
          <p:nvPr/>
        </p:nvSpPr>
        <p:spPr>
          <a:xfrm>
            <a:off x="683568" y="1563638"/>
            <a:ext cx="3416400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src</a:t>
            </a:r>
            <a:r>
              <a:rPr lang="en-GB" sz="1200" dirty="0"/>
              <a:t>/main/resources/</a:t>
            </a:r>
            <a:r>
              <a:rPr lang="en-GB" sz="1200" dirty="0" err="1"/>
              <a:t>application.properties</a:t>
            </a:r>
            <a:endParaRPr lang="en-GB" sz="12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47F4C-2181-3241-A532-3956D8FB34BC}"/>
              </a:ext>
            </a:extLst>
          </p:cNvPr>
          <p:cNvSpPr/>
          <p:nvPr/>
        </p:nvSpPr>
        <p:spPr>
          <a:xfrm>
            <a:off x="685856" y="1851670"/>
            <a:ext cx="3414112" cy="576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200" dirty="0" err="1"/>
              <a:t>server.port</a:t>
            </a:r>
            <a:r>
              <a:rPr lang="en-GB" sz="1200" dirty="0"/>
              <a:t>=9090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FED5F7B-29CD-8843-AA8C-878A855B509F}"/>
              </a:ext>
            </a:extLst>
          </p:cNvPr>
          <p:cNvSpPr/>
          <p:nvPr/>
        </p:nvSpPr>
        <p:spPr>
          <a:xfrm>
            <a:off x="4425696" y="1563638"/>
            <a:ext cx="3416400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src</a:t>
            </a:r>
            <a:r>
              <a:rPr lang="en-GB" sz="1200" dirty="0"/>
              <a:t>/main/resources/</a:t>
            </a:r>
            <a:r>
              <a:rPr lang="en-GB" sz="1200" dirty="0" err="1"/>
              <a:t>application.yml</a:t>
            </a:r>
            <a:endParaRPr lang="en-GB" sz="12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8F91448-F745-5B4E-BC8C-01BF977ECA17}"/>
              </a:ext>
            </a:extLst>
          </p:cNvPr>
          <p:cNvSpPr/>
          <p:nvPr/>
        </p:nvSpPr>
        <p:spPr>
          <a:xfrm>
            <a:off x="4427984" y="1851670"/>
            <a:ext cx="3414112" cy="576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200" dirty="0"/>
              <a:t>server:</a:t>
            </a:r>
          </a:p>
          <a:p>
            <a:r>
              <a:rPr lang="en-GB" sz="1200" dirty="0"/>
              <a:t>    port: 9090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473AC03-9815-0F45-B39E-1EE2871D801B}"/>
              </a:ext>
            </a:extLst>
          </p:cNvPr>
          <p:cNvSpPr/>
          <p:nvPr/>
        </p:nvSpPr>
        <p:spPr>
          <a:xfrm>
            <a:off x="681280" y="3147814"/>
            <a:ext cx="3416400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Environment variable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B23E87D-45FE-6A4C-A7E1-522A382A4F6C}"/>
              </a:ext>
            </a:extLst>
          </p:cNvPr>
          <p:cNvSpPr/>
          <p:nvPr/>
        </p:nvSpPr>
        <p:spPr>
          <a:xfrm>
            <a:off x="683568" y="3435846"/>
            <a:ext cx="3414112" cy="576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200" dirty="0" err="1"/>
              <a:t>export</a:t>
            </a:r>
            <a:r>
              <a:rPr lang="es-ES" sz="1200" dirty="0"/>
              <a:t> SERVER_PORT=9090</a:t>
            </a:r>
            <a:endParaRPr lang="en-GB" sz="12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BC14FD2-98FB-A14D-9221-3667EAA82EE1}"/>
              </a:ext>
            </a:extLst>
          </p:cNvPr>
          <p:cNvSpPr/>
          <p:nvPr/>
        </p:nvSpPr>
        <p:spPr>
          <a:xfrm>
            <a:off x="4425696" y="3153253"/>
            <a:ext cx="3416400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Command-line argument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3A415A8-6C2C-8F4A-B8B9-1002E5222908}"/>
              </a:ext>
            </a:extLst>
          </p:cNvPr>
          <p:cNvSpPr/>
          <p:nvPr/>
        </p:nvSpPr>
        <p:spPr>
          <a:xfrm>
            <a:off x="4427984" y="3441285"/>
            <a:ext cx="3414112" cy="5760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200" dirty="0"/>
              <a:t>java -</a:t>
            </a:r>
            <a:r>
              <a:rPr lang="es-ES" sz="1200" dirty="0" err="1"/>
              <a:t>jar</a:t>
            </a:r>
            <a:r>
              <a:rPr lang="es-ES" sz="1200" dirty="0"/>
              <a:t> myapp-0.0.5-SNAPSHOT.jar \ </a:t>
            </a:r>
          </a:p>
          <a:p>
            <a:r>
              <a:rPr lang="es-ES" sz="1200" dirty="0"/>
              <a:t>        --</a:t>
            </a:r>
            <a:r>
              <a:rPr lang="es-ES" sz="1200" dirty="0" err="1"/>
              <a:t>server.port</a:t>
            </a:r>
            <a:r>
              <a:rPr lang="es-ES" sz="1200" dirty="0"/>
              <a:t>=9090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592782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285E68-31AA-CB4D-9311-C4FB202E59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Using placeholder ${}:</a:t>
            </a:r>
          </a:p>
          <a:p>
            <a:pPr lvl="1"/>
            <a:r>
              <a:rPr lang="en-GB" dirty="0"/>
              <a:t>to other properties: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environment variables with default value: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A163BC4-BBB7-7441-8B8E-E1676EAB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configuration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A37D1C-01C4-5844-900A-B91FAFA92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Special property values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5B1DC1D-8417-9E48-B90E-ADAE143E03F4}"/>
              </a:ext>
            </a:extLst>
          </p:cNvPr>
          <p:cNvSpPr txBox="1">
            <a:spLocks/>
          </p:cNvSpPr>
          <p:nvPr/>
        </p:nvSpPr>
        <p:spPr>
          <a:xfrm>
            <a:off x="1331641" y="2355726"/>
            <a:ext cx="687872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${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spring.application.name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}.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EE887B3-BFC2-F54D-A074-3AF7CB5EDBCD}"/>
              </a:ext>
            </a:extLst>
          </p:cNvPr>
          <p:cNvSpPr txBox="1">
            <a:spLocks/>
          </p:cNvSpPr>
          <p:nvPr/>
        </p:nvSpPr>
        <p:spPr>
          <a:xfrm>
            <a:off x="1331640" y="3698432"/>
            <a:ext cx="6878720" cy="7200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${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GREETING_MSG:You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903145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812A068-1008-B44F-9A9A-83F7EF00E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configuration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A45369-2074-8E46-8F3A-CE4B65A9E6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Metadata for custom properties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417E344-2085-7E40-BB6A-41104612142D}"/>
              </a:ext>
            </a:extLst>
          </p:cNvPr>
          <p:cNvSpPr/>
          <p:nvPr/>
        </p:nvSpPr>
        <p:spPr>
          <a:xfrm>
            <a:off x="827584" y="1707654"/>
            <a:ext cx="7092709" cy="288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src</a:t>
            </a:r>
            <a:r>
              <a:rPr lang="en-GB" sz="1200" dirty="0"/>
              <a:t>/main/resources/META-INF/</a:t>
            </a:r>
            <a:r>
              <a:rPr lang="es-ES" sz="1200" dirty="0"/>
              <a:t> </a:t>
            </a:r>
            <a:r>
              <a:rPr lang="es-ES" sz="1200" dirty="0" err="1"/>
              <a:t>additional-spring-configuration-metadata.json</a:t>
            </a:r>
            <a:endParaRPr lang="en-GB" sz="1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A757FA9-EC6A-4545-8020-3EE92A3E6144}"/>
              </a:ext>
            </a:extLst>
          </p:cNvPr>
          <p:cNvSpPr/>
          <p:nvPr/>
        </p:nvSpPr>
        <p:spPr>
          <a:xfrm>
            <a:off x="829873" y="1995686"/>
            <a:ext cx="7090420" cy="23762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properties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greeting.msg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] </a:t>
            </a:r>
          </a:p>
          <a:p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5347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Configure the URL for the </a:t>
            </a:r>
            <a:r>
              <a:rPr lang="en-GB" dirty="0" err="1"/>
              <a:t>github</a:t>
            </a:r>
            <a:r>
              <a:rPr lang="en-GB" dirty="0"/>
              <a:t> </a:t>
            </a:r>
            <a:r>
              <a:rPr lang="en-GB" dirty="0" err="1"/>
              <a:t>WebClient</a:t>
            </a:r>
            <a:endParaRPr lang="en-GB" dirty="0"/>
          </a:p>
          <a:p>
            <a:r>
              <a:rPr lang="en-GB" dirty="0"/>
              <a:t>Add the configuration metadata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wf09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09678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6AA35-F536-A948-94E6-A77349B3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</a:t>
            </a:r>
            <a:r>
              <a:rPr lang="en-GB" dirty="0" err="1"/>
              <a:t>WebFlux</a:t>
            </a:r>
            <a:r>
              <a:rPr lang="en-GB" dirty="0"/>
              <a:t> vs MVC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575060-520F-1347-8B79-3027E636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771942"/>
            <a:ext cx="508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66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285E68-31AA-CB4D-9311-C4FB202E59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122413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s-ES" sz="2400" b="1" dirty="0" err="1"/>
              <a:t>Profiles</a:t>
            </a:r>
            <a:r>
              <a:rPr lang="es-ES" sz="2400" dirty="0"/>
              <a:t> are a </a:t>
            </a:r>
            <a:r>
              <a:rPr lang="es-ES" sz="2400" dirty="0" err="1"/>
              <a:t>type</a:t>
            </a:r>
            <a:r>
              <a:rPr lang="es-ES" sz="2400" dirty="0"/>
              <a:t> of </a:t>
            </a:r>
            <a:r>
              <a:rPr lang="es-ES" sz="2400" dirty="0" err="1"/>
              <a:t>conditional</a:t>
            </a:r>
            <a:r>
              <a:rPr lang="es-ES" sz="2400" dirty="0"/>
              <a:t> </a:t>
            </a:r>
            <a:r>
              <a:rPr lang="es-ES" sz="2400" dirty="0" err="1"/>
              <a:t>configuration</a:t>
            </a:r>
            <a:r>
              <a:rPr lang="es-ES" sz="2400" dirty="0"/>
              <a:t> </a:t>
            </a:r>
            <a:r>
              <a:rPr lang="es-ES" sz="2400" dirty="0" err="1"/>
              <a:t>where</a:t>
            </a:r>
            <a:r>
              <a:rPr lang="es-ES" sz="2400" dirty="0"/>
              <a:t>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beans</a:t>
            </a:r>
            <a:r>
              <a:rPr lang="es-ES" sz="2400" dirty="0"/>
              <a:t>, </a:t>
            </a:r>
            <a:r>
              <a:rPr lang="es-ES" sz="2400" dirty="0" err="1"/>
              <a:t>configuration</a:t>
            </a:r>
            <a:r>
              <a:rPr lang="es-ES" sz="2400" dirty="0"/>
              <a:t> </a:t>
            </a:r>
            <a:r>
              <a:rPr lang="es-ES" sz="2400" dirty="0" err="1"/>
              <a:t>classes</a:t>
            </a:r>
            <a:r>
              <a:rPr lang="es-ES" sz="2400" dirty="0"/>
              <a:t>, and </a:t>
            </a:r>
            <a:r>
              <a:rPr lang="es-ES" sz="2400" dirty="0" err="1"/>
              <a:t>configuration</a:t>
            </a:r>
            <a:r>
              <a:rPr lang="es-ES" sz="2400" dirty="0"/>
              <a:t> </a:t>
            </a:r>
            <a:r>
              <a:rPr lang="es-ES" sz="2400" dirty="0" err="1"/>
              <a:t>properties</a:t>
            </a:r>
            <a:r>
              <a:rPr lang="es-ES" sz="2400" dirty="0"/>
              <a:t> are </a:t>
            </a:r>
            <a:r>
              <a:rPr lang="es-ES" sz="2400" dirty="0" err="1"/>
              <a:t>applied</a:t>
            </a:r>
            <a:r>
              <a:rPr lang="es-ES" sz="2400" dirty="0"/>
              <a:t> </a:t>
            </a:r>
            <a:r>
              <a:rPr lang="es-ES" sz="2400" dirty="0" err="1"/>
              <a:t>or</a:t>
            </a:r>
            <a:r>
              <a:rPr lang="es-ES" sz="2400" dirty="0"/>
              <a:t> </a:t>
            </a:r>
            <a:r>
              <a:rPr lang="es-ES" sz="2400" dirty="0" err="1"/>
              <a:t>ignored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what</a:t>
            </a:r>
            <a:r>
              <a:rPr lang="es-ES" sz="2400" dirty="0"/>
              <a:t> </a:t>
            </a:r>
            <a:r>
              <a:rPr lang="es-ES" sz="2400" dirty="0" err="1"/>
              <a:t>profiles</a:t>
            </a:r>
            <a:r>
              <a:rPr lang="es-ES" sz="2400" dirty="0"/>
              <a:t> are active at </a:t>
            </a:r>
            <a:r>
              <a:rPr lang="es-ES" sz="2400" dirty="0" err="1"/>
              <a:t>runtime</a:t>
            </a:r>
            <a:endParaRPr lang="es-ES" dirty="0"/>
          </a:p>
          <a:p>
            <a:endParaRPr lang="en-GB" dirty="0"/>
          </a:p>
          <a:p>
            <a:r>
              <a:rPr lang="en-GB" dirty="0"/>
              <a:t>Convention:</a:t>
            </a:r>
          </a:p>
          <a:p>
            <a:pPr lvl="1"/>
            <a:r>
              <a:rPr lang="en-GB" dirty="0"/>
              <a:t>application-{</a:t>
            </a:r>
            <a:r>
              <a:rPr lang="en-GB" dirty="0" err="1"/>
              <a:t>profile_name</a:t>
            </a:r>
            <a:r>
              <a:rPr lang="en-GB" dirty="0"/>
              <a:t>}.properties</a:t>
            </a:r>
          </a:p>
          <a:p>
            <a:pPr lvl="1"/>
            <a:r>
              <a:rPr lang="en-GB" dirty="0"/>
              <a:t>application-{</a:t>
            </a:r>
            <a:r>
              <a:rPr lang="en-GB" dirty="0" err="1"/>
              <a:t>profile_name</a:t>
            </a:r>
            <a:r>
              <a:rPr lang="en-GB" dirty="0"/>
              <a:t>}.</a:t>
            </a:r>
            <a:r>
              <a:rPr lang="en-GB" dirty="0" err="1"/>
              <a:t>yml</a:t>
            </a:r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A163BC4-BBB7-7441-8B8E-E1676EAB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profiles</a:t>
            </a:r>
            <a:endParaRPr lang="en-GB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6BCF368-E904-A848-AE91-ACF668F9479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5161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A163BC4-BBB7-7441-8B8E-E1676EAB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profiles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A37D1C-01C4-5844-900A-B91FAFA92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Activating Spring profiles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0DB45D8-1C20-8B46-87D6-162A51D902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Activating a profile: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Activating multiple profiles: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59549B1-207C-AB4F-8916-3F61C8986663}"/>
              </a:ext>
            </a:extLst>
          </p:cNvPr>
          <p:cNvSpPr txBox="1">
            <a:spLocks/>
          </p:cNvSpPr>
          <p:nvPr/>
        </p:nvSpPr>
        <p:spPr>
          <a:xfrm>
            <a:off x="930276" y="1923678"/>
            <a:ext cx="7280084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SPRING_PROFILES_ACTIVE=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DD10D1D-2C8C-1B47-ADF0-D04AE4E56195}"/>
              </a:ext>
            </a:extLst>
          </p:cNvPr>
          <p:cNvSpPr txBox="1">
            <a:spLocks/>
          </p:cNvSpPr>
          <p:nvPr/>
        </p:nvSpPr>
        <p:spPr>
          <a:xfrm>
            <a:off x="930276" y="3435846"/>
            <a:ext cx="7280084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export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SPRING_PROFILES_ACTIVE=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prod,audit,ha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4023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A163BC4-BBB7-7441-8B8E-E1676EAB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profiles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A37D1C-01C4-5844-900A-B91FAFA92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Conditional beans with profiles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0DB45D8-1C20-8B46-87D6-162A51D902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Load </a:t>
            </a:r>
            <a:r>
              <a:rPr lang="en-GB" dirty="0" err="1"/>
              <a:t>MyBean</a:t>
            </a:r>
            <a:r>
              <a:rPr lang="en-GB" dirty="0"/>
              <a:t> only with "dev" profile: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Other options: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59549B1-207C-AB4F-8916-3F61C8986663}"/>
              </a:ext>
            </a:extLst>
          </p:cNvPr>
          <p:cNvSpPr txBox="1">
            <a:spLocks/>
          </p:cNvSpPr>
          <p:nvPr/>
        </p:nvSpPr>
        <p:spPr>
          <a:xfrm>
            <a:off x="930276" y="1923677"/>
            <a:ext cx="7280084" cy="961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Bean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Profile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MyBean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myBean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{…}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DD10D1D-2C8C-1B47-ADF0-D04AE4E56195}"/>
              </a:ext>
            </a:extLst>
          </p:cNvPr>
          <p:cNvSpPr txBox="1">
            <a:spLocks/>
          </p:cNvSpPr>
          <p:nvPr/>
        </p:nvSpPr>
        <p:spPr>
          <a:xfrm>
            <a:off x="930276" y="3435846"/>
            <a:ext cx="7280084" cy="6480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Profile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"})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Profile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("!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868440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55976" y="1778793"/>
            <a:ext cx="3203575" cy="1476375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WebFlux</a:t>
            </a:r>
            <a:r>
              <a:rPr lang="en-US" dirty="0"/>
              <a:t> filters</a:t>
            </a:r>
          </a:p>
        </p:txBody>
      </p:sp>
    </p:spTree>
    <p:extLst>
      <p:ext uri="{BB962C8B-B14F-4D97-AF65-F5344CB8AC3E}">
        <p14:creationId xmlns:p14="http://schemas.microsoft.com/office/powerpoint/2010/main" val="7535582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987574"/>
            <a:ext cx="8131175" cy="3600400"/>
          </a:xfrm>
        </p:spPr>
        <p:txBody>
          <a:bodyPr/>
          <a:lstStyle/>
          <a:p>
            <a:r>
              <a:rPr lang="en-GB" dirty="0"/>
              <a:t>Intercepts requests to apply cross-cutting requirements (security, timeouts, …)</a:t>
            </a:r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WebFilters</a:t>
            </a:r>
            <a:endParaRPr lang="en-GB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2139702"/>
            <a:ext cx="8568820" cy="2656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interface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/**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*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Web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and 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optionally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* {@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{@link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WebFilterChain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* 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server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* 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way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delegate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* 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{@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&gt;} to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indicate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complete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 */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Mono&lt;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ServerWebExchange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WebFilterChain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07078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 err="1"/>
              <a:t>WebFilter</a:t>
            </a:r>
            <a:r>
              <a:rPr lang="en-GB" dirty="0"/>
              <a:t> for base path "/</a:t>
            </a:r>
            <a:r>
              <a:rPr lang="en-GB" dirty="0" err="1"/>
              <a:t>api</a:t>
            </a:r>
            <a:r>
              <a:rPr lang="en-GB" dirty="0"/>
              <a:t>"</a:t>
            </a:r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wf10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2139702"/>
            <a:ext cx="8568820" cy="26564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ServerWebExchange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WebFilterChain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ServerHttpRequest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exchange.getRequest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contextPath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basePath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chain.filter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exchange.mutate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639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 err="1"/>
              <a:t>WebFilter</a:t>
            </a:r>
            <a:r>
              <a:rPr lang="en-GB" dirty="0"/>
              <a:t> to compose the Location HTTP header</a:t>
            </a:r>
          </a:p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wf11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2139703"/>
            <a:ext cx="8568820" cy="2520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ServerWebExchange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WebFilterChain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exchange.getResponse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beforeCommit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(() -&gt;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exchange.getResponse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getHeaders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httpHeaders.getLocation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 !=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URI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uriLocation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UriTemplate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("{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requestUri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}/{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locationUri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		.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exchange.getRequest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getURI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httpHeaders.getLocation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httpHeaders.setLocation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uriLocation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Mono.empty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});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chain.filter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91883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B6A20B5-F4CA-8149-9275-2AB91764DA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Reactor </a:t>
            </a:r>
            <a:r>
              <a:rPr lang="en-GB" b="1" dirty="0"/>
              <a:t>Context</a:t>
            </a:r>
            <a:r>
              <a:rPr lang="en-GB" dirty="0"/>
              <a:t> is an interface that is passed along the stream.</a:t>
            </a:r>
          </a:p>
          <a:p>
            <a:r>
              <a:rPr lang="en-GB" dirty="0"/>
              <a:t>It aims to provide contextual information that may be useful to access later at runtime phase.</a:t>
            </a:r>
          </a:p>
          <a:p>
            <a:r>
              <a:rPr lang="en-GB" dirty="0"/>
              <a:t>Alternative to </a:t>
            </a:r>
            <a:r>
              <a:rPr lang="en-GB" b="1" dirty="0" err="1"/>
              <a:t>ThreadLocal</a:t>
            </a:r>
            <a:endParaRPr lang="en-GB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DDABB29-92E8-0D4B-9B50-5C51C95C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Reactor context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14BB49-002B-2143-A1DE-AFF900D336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9380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DDABB29-92E8-0D4B-9B50-5C51C95C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Reactor context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14BB49-002B-2143-A1DE-AFF900D336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Manage the reactive context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5012D67-E34A-7F41-8F7A-58BC66B3AACA}"/>
              </a:ext>
            </a:extLst>
          </p:cNvPr>
          <p:cNvSpPr txBox="1">
            <a:spLocks/>
          </p:cNvSpPr>
          <p:nvPr/>
        </p:nvSpPr>
        <p:spPr>
          <a:xfrm>
            <a:off x="323660" y="1923678"/>
            <a:ext cx="8568820" cy="8640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buildRequestContext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chain.filter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subscriberContext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Context.of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RequestContext.class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D69C8E-721D-AE4A-964E-259E0C1C18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070898"/>
          </a:xfrm>
        </p:spPr>
        <p:txBody>
          <a:bodyPr/>
          <a:lstStyle/>
          <a:p>
            <a:r>
              <a:rPr lang="en-GB" dirty="0"/>
              <a:t>Create the context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Read the context: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2BA3A72-92AE-6B44-8A22-E96EA2270FDC}"/>
              </a:ext>
            </a:extLst>
          </p:cNvPr>
          <p:cNvSpPr txBox="1">
            <a:spLocks/>
          </p:cNvSpPr>
          <p:nvPr/>
        </p:nvSpPr>
        <p:spPr>
          <a:xfrm>
            <a:off x="323660" y="3986464"/>
            <a:ext cx="8568820" cy="582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Mono.subscriberContext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ctxt.get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RequestContext.class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0369265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 err="1"/>
              <a:t>WebClient</a:t>
            </a:r>
            <a:r>
              <a:rPr lang="en-GB" dirty="0"/>
              <a:t> </a:t>
            </a:r>
            <a:r>
              <a:rPr lang="en-GB" dirty="0" err="1"/>
              <a:t>WebFilter</a:t>
            </a:r>
            <a:r>
              <a:rPr lang="en-GB" dirty="0"/>
              <a:t> to send a correlator header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wf12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2139703"/>
            <a:ext cx="8568820" cy="2520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ExchangeFilterFunction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addCorrelatorHeader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ExchangeFilterFunction.ofRequestProcessor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Mono.subscriberContext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ctxt.get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RequestContext.class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getCorrelator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ClientRequest.from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CustomHeaders.CORRELATOR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);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954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vs </a:t>
            </a:r>
            <a:r>
              <a:rPr lang="en-US" dirty="0" err="1"/>
              <a:t>WebFlux</a:t>
            </a:r>
            <a:r>
              <a:rPr lang="en-US" dirty="0"/>
              <a:t> performance</a:t>
            </a:r>
          </a:p>
        </p:txBody>
      </p:sp>
      <p:pic>
        <p:nvPicPr>
          <p:cNvPr id="150532" name="Picture 4">
            <a:extLst>
              <a:ext uri="{FF2B5EF4-FFF2-40B4-BE49-F238E27FC236}">
                <a16:creationId xmlns:a16="http://schemas.microsoft.com/office/drawing/2014/main" id="{51AE82BB-DF92-284B-9B7A-9D3B03DC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25" y="790789"/>
            <a:ext cx="7039570" cy="435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485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55976" y="1778793"/>
            <a:ext cx="3203575" cy="14763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Input validation</a:t>
            </a:r>
          </a:p>
        </p:txBody>
      </p:sp>
    </p:spTree>
    <p:extLst>
      <p:ext uri="{BB962C8B-B14F-4D97-AF65-F5344CB8AC3E}">
        <p14:creationId xmlns:p14="http://schemas.microsoft.com/office/powerpoint/2010/main" val="3417259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DDABB29-92E8-0D4B-9B50-5C51C95C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E09474-509E-5A4E-8D39-142CC84B46ED}"/>
              </a:ext>
            </a:extLst>
          </p:cNvPr>
          <p:cNvSpPr/>
          <p:nvPr/>
        </p:nvSpPr>
        <p:spPr>
          <a:xfrm>
            <a:off x="827584" y="1275606"/>
            <a:ext cx="3531810" cy="3312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Bean Validation</a:t>
            </a:r>
          </a:p>
          <a:p>
            <a:pPr algn="ctr"/>
            <a:r>
              <a:rPr lang="en-GB" dirty="0"/>
              <a:t>(JSR 303)</a:t>
            </a:r>
          </a:p>
          <a:p>
            <a:pPr algn="ctr"/>
            <a:endParaRPr lang="en-GB" dirty="0"/>
          </a:p>
          <a:p>
            <a:pPr algn="ctr"/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Spring standard</a:t>
            </a:r>
          </a:p>
          <a:p>
            <a:pPr algn="ctr"/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Poor validation</a:t>
            </a:r>
          </a:p>
          <a:p>
            <a:pPr algn="ctr"/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Incompatible with </a:t>
            </a:r>
            <a:r>
              <a:rPr lang="en-GB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openapi</a:t>
            </a:r>
            <a:endParaRPr lang="en-GB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E00590D-B0CB-AF48-82C3-45F4F870815B}"/>
              </a:ext>
            </a:extLst>
          </p:cNvPr>
          <p:cNvSpPr/>
          <p:nvPr/>
        </p:nvSpPr>
        <p:spPr>
          <a:xfrm>
            <a:off x="4681968" y="1290474"/>
            <a:ext cx="3528392" cy="3312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 err="1"/>
              <a:t>Json</a:t>
            </a:r>
            <a:r>
              <a:rPr lang="en-GB" dirty="0"/>
              <a:t> Schema Validation</a:t>
            </a:r>
          </a:p>
          <a:p>
            <a:pPr algn="ctr"/>
            <a:endParaRPr lang="en-GB" dirty="0"/>
          </a:p>
          <a:p>
            <a:pPr algn="ctr"/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Non Spring standard</a:t>
            </a:r>
          </a:p>
          <a:p>
            <a:pPr algn="ctr"/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Great validation</a:t>
            </a:r>
          </a:p>
          <a:p>
            <a:pPr algn="ctr"/>
            <a:r>
              <a:rPr lang="en-GB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Compatible with </a:t>
            </a:r>
            <a:r>
              <a:rPr lang="en-GB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openapi</a:t>
            </a:r>
            <a:endParaRPr lang="en-GB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98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B6A20B5-F4CA-8149-9275-2AB91764DA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843558"/>
            <a:ext cx="8131175" cy="1008112"/>
          </a:xfrm>
        </p:spPr>
        <p:txBody>
          <a:bodyPr/>
          <a:lstStyle/>
          <a:p>
            <a:r>
              <a:rPr lang="en-GB" dirty="0"/>
              <a:t>JSR 303 (Bean Validation) provides a way to ensure that properties of JavaBeans have the right values.</a:t>
            </a:r>
          </a:p>
          <a:p>
            <a:pPr lvl="1"/>
            <a:r>
              <a:rPr lang="en-GB" b="1" dirty="0"/>
              <a:t>@</a:t>
            </a:r>
            <a:r>
              <a:rPr lang="en-GB" b="1" dirty="0" err="1"/>
              <a:t>NotNull</a:t>
            </a:r>
            <a:r>
              <a:rPr lang="en-GB" dirty="0"/>
              <a:t> – Not null (it might be empty)</a:t>
            </a:r>
          </a:p>
          <a:p>
            <a:pPr lvl="1"/>
            <a:r>
              <a:rPr lang="en-GB" b="1" dirty="0"/>
              <a:t>@</a:t>
            </a:r>
            <a:r>
              <a:rPr lang="en-GB" b="1" dirty="0" err="1"/>
              <a:t>NotBlank</a:t>
            </a:r>
            <a:r>
              <a:rPr lang="en-GB" dirty="0"/>
              <a:t> – Not null and trimmed length greater than 0</a:t>
            </a:r>
          </a:p>
          <a:p>
            <a:pPr lvl="1"/>
            <a:r>
              <a:rPr lang="en-GB" b="1" dirty="0"/>
              <a:t>@Pattern</a:t>
            </a:r>
            <a:r>
              <a:rPr lang="en-GB" dirty="0"/>
              <a:t> – Matches a string against a regex</a:t>
            </a:r>
          </a:p>
          <a:p>
            <a:pPr lvl="1"/>
            <a:r>
              <a:rPr lang="en-GB" b="1" dirty="0"/>
              <a:t>@Min</a:t>
            </a:r>
            <a:r>
              <a:rPr lang="en-GB" dirty="0"/>
              <a:t> – Number greater or equal to given value</a:t>
            </a:r>
          </a:p>
          <a:p>
            <a:pPr lvl="1"/>
            <a:r>
              <a:rPr lang="en-GB" b="1" dirty="0"/>
              <a:t>@Max</a:t>
            </a:r>
            <a:r>
              <a:rPr lang="en-GB" dirty="0"/>
              <a:t> – Number lower or equal to given value</a:t>
            </a:r>
          </a:p>
          <a:p>
            <a:pPr lvl="1"/>
            <a:r>
              <a:rPr lang="en-GB" b="1" dirty="0"/>
              <a:t>@Email</a:t>
            </a:r>
            <a:r>
              <a:rPr lang="en-GB" dirty="0"/>
              <a:t> – Valid email</a:t>
            </a:r>
          </a:p>
          <a:p>
            <a:pPr lvl="1"/>
            <a:r>
              <a:rPr lang="en-GB" b="1" dirty="0"/>
              <a:t>@Past</a:t>
            </a:r>
            <a:r>
              <a:rPr lang="en-GB" dirty="0"/>
              <a:t> – Date in the past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DDABB29-92E8-0D4B-9B50-5C51C95C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Bean Validation</a:t>
            </a:r>
          </a:p>
        </p:txBody>
      </p:sp>
    </p:spTree>
    <p:extLst>
      <p:ext uri="{BB962C8B-B14F-4D97-AF65-F5344CB8AC3E}">
        <p14:creationId xmlns:p14="http://schemas.microsoft.com/office/powerpoint/2010/main" val="3423980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Validate the request body with @Valid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wf13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2355726"/>
            <a:ext cx="8568820" cy="20882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PostMapping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"", consumes = MediaType.APPLICATION_JSON_UTF8_VALUE)</a:t>
            </a:r>
          </a:p>
          <a:p>
            <a:pPr marL="0" indent="0"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ResponseEntity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&lt;Project&gt;&gt;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createProject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RequestBody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Project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PutMapping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("/{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}")</a:t>
            </a:r>
          </a:p>
          <a:p>
            <a:pPr marL="0" indent="0"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Mono&lt;Project&gt;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updateProject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(@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PathVariable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projectId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RequestBody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Project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9732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Domain model with validation annotations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wf13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1851670"/>
            <a:ext cx="8568820" cy="31029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Project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Long id;</a:t>
            </a:r>
          </a:p>
          <a:p>
            <a:pPr marL="0" indent="0">
              <a:buNone/>
            </a:pP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NotEmpty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mandatory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NotEmpty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mandatory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"^[A-Za-z0-9-_]+$",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has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githubToken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NotNull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repositories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mandatory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repositories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1138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B6A20B5-F4CA-8149-9275-2AB91764DA2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843558"/>
            <a:ext cx="8131175" cy="3960440"/>
          </a:xfrm>
        </p:spPr>
        <p:txBody>
          <a:bodyPr/>
          <a:lstStyle/>
          <a:p>
            <a:r>
              <a:rPr lang="en-GB" dirty="0"/>
              <a:t>Custom annotation </a:t>
            </a:r>
            <a:r>
              <a:rPr lang="en-GB" b="1" dirty="0"/>
              <a:t>@</a:t>
            </a:r>
            <a:r>
              <a:rPr lang="en-GB" b="1" dirty="0" err="1"/>
              <a:t>ValidRequestValidation</a:t>
            </a:r>
            <a:r>
              <a:rPr lang="en-GB" dirty="0"/>
              <a:t> that validates a body request against a JSON schema.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implements </a:t>
            </a:r>
            <a:r>
              <a:rPr lang="es-ES" b="1" dirty="0" err="1"/>
              <a:t>HandlerMethodArgumentResolver</a:t>
            </a:r>
            <a:r>
              <a:rPr lang="en-GB" dirty="0"/>
              <a:t> to validate a body object and bind it to a handler argument.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DDABB29-92E8-0D4B-9B50-5C51C95C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JSON schema validation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D9254FF-4728-8C41-BF21-A1D711B1B506}"/>
              </a:ext>
            </a:extLst>
          </p:cNvPr>
          <p:cNvSpPr txBox="1">
            <a:spLocks/>
          </p:cNvSpPr>
          <p:nvPr/>
        </p:nvSpPr>
        <p:spPr>
          <a:xfrm>
            <a:off x="323660" y="2067694"/>
            <a:ext cx="8568820" cy="9361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PostMapping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"", consumes = MediaType.APPLICATION_JSON_UTF8_VALUE)</a:t>
            </a:r>
          </a:p>
          <a:p>
            <a:pPr marL="0" indent="0">
              <a:buNone/>
            </a:pP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Mono&lt;Project&gt;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createProject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ValidRequestBody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E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create-project</a:t>
            </a:r>
            <a:r>
              <a:rPr lang="es-E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Project </a:t>
            </a:r>
            <a:r>
              <a:rPr lang="es-E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marL="0" indent="0">
              <a:buNone/>
            </a:pPr>
            <a:r>
              <a:rPr lang="es-E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4677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BA3E8D-D37D-EB4D-B160-401245F519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12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30628B-7953-B74A-A9A7-100936535D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7984" y="2211276"/>
            <a:ext cx="3203575" cy="611410"/>
          </a:xfrm>
        </p:spPr>
        <p:txBody>
          <a:bodyPr/>
          <a:lstStyle/>
          <a:p>
            <a:r>
              <a:rPr lang="en-GB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20503263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F18EBB0-9C81-A84F-B79E-1318AD759E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7675" y="1347614"/>
            <a:ext cx="8131175" cy="3600400"/>
          </a:xfrm>
        </p:spPr>
        <p:txBody>
          <a:bodyPr/>
          <a:lstStyle/>
          <a:p>
            <a:r>
              <a:rPr lang="en-GB" dirty="0"/>
              <a:t>Log request and response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537C82-E2D2-8F41-A16E-2C31883C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wf14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B186D0-E056-B940-9955-7C6E01A659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Goal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FECA0AE-228F-1D45-8B4D-AECA2F02615F}"/>
              </a:ext>
            </a:extLst>
          </p:cNvPr>
          <p:cNvSpPr txBox="1">
            <a:spLocks/>
          </p:cNvSpPr>
          <p:nvPr/>
        </p:nvSpPr>
        <p:spPr>
          <a:xfrm>
            <a:off x="323660" y="2067694"/>
            <a:ext cx="8568820" cy="15841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 sz="28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Mono&lt;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ServerWebExchange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WebFilterChain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Mono.subscriberContext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doOnNext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logRequest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chain.filter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doOnEach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logResponse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exchange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signal.getContext</a:t>
            </a: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</a:p>
          <a:p>
            <a:pPr marL="0" indent="0">
              <a:buNone/>
            </a:pPr>
            <a:r>
              <a:rPr lang="es-E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4254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6123AC-513D-794D-879B-243C185C5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13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E7A12B-7F06-0646-871E-67872813A4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7984" y="2256296"/>
            <a:ext cx="3203575" cy="521369"/>
          </a:xfrm>
        </p:spPr>
        <p:txBody>
          <a:bodyPr/>
          <a:lstStyle/>
          <a:p>
            <a:r>
              <a:rPr lang="en-GB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4551583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238E13-6241-D445-A117-B2F9A629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3BA699-7655-DF42-8226-F26178CD85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Integration tests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C1FDC15-0A42-3643-8F8E-C71414A50A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7544" y="1275606"/>
            <a:ext cx="8131175" cy="252028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SpringRunner.class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SpringBootTest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webEnvironment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WebEnvironment.RANDOM_PORT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ProjectsControllerTest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endParaRPr lang="es-E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endParaRPr lang="es-E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WebTestClient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testClient</a:t>
            </a:r>
            <a:r>
              <a:rPr lang="es-E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@Test</a:t>
            </a: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testCreateProject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{…}</a:t>
            </a:r>
          </a:p>
          <a:p>
            <a:pPr marL="0" indent="0">
              <a:buNone/>
            </a:pP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339736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">
  <a:themeElements>
    <a:clrScheme name="Telefo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eaLnBrk="1" hangingPunct="1">
          <a:defRPr sz="1200" dirty="0" err="1">
            <a:solidFill>
              <a:srgbClr val="01646C"/>
            </a:solidFill>
            <a:latin typeface="Calibri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3FF6B8D9-DB12-E544-B10B-EB39B7EC6B9D}"/>
    </a:ext>
  </a:extLst>
</a:theme>
</file>

<file path=ppt/theme/theme2.xml><?xml version="1.0" encoding="utf-8"?>
<a:theme xmlns:a="http://schemas.openxmlformats.org/drawingml/2006/main" name="Portada texto blanco para imagen de fondo">
  <a:themeElements>
    <a:clrScheme name="Telefo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67AD02C8-B89F-2847-B115-42820130722F}"/>
    </a:ext>
  </a:extLst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F2DCE2A5-9281-9240-8C3C-833E45E97BD8}"/>
    </a:ext>
  </a:extLst>
</a:theme>
</file>

<file path=ppt/theme/theme4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532F9966-227D-CB4D-A47A-73A8921E621C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7E522E5E8844D9A9F767B4DD0CE93" ma:contentTypeVersion="7" ma:contentTypeDescription="Create a new document." ma:contentTypeScope="" ma:versionID="8ba8f910f6d1a461228dfa20cef1de2f">
  <xsd:schema xmlns:xsd="http://www.w3.org/2001/XMLSchema" xmlns:xs="http://www.w3.org/2001/XMLSchema" xmlns:p="http://schemas.microsoft.com/office/2006/metadata/properties" xmlns:ns2="c91cdc3e-973e-4d12-b469-360c8baa679e" xmlns:ns3="40b18733-aeac-4a76-9772-656af1fde4d8" targetNamespace="http://schemas.microsoft.com/office/2006/metadata/properties" ma:root="true" ma:fieldsID="84c164cab73a850c21ee9cb14a302be5" ns2:_="" ns3:_="">
    <xsd:import namespace="c91cdc3e-973e-4d12-b469-360c8baa679e"/>
    <xsd:import namespace="40b18733-aeac-4a76-9772-656af1fde4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cdc3e-973e-4d12-b469-360c8baa6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18733-aeac-4a76-9772-656af1fde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B79C05-E018-46D4-8AB5-39122C510A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C8EE23-D077-4470-A7D2-FAA4D6B2A5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418B9F-AC94-4746-8DF7-6CFBDDA511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1cdc3e-973e-4d12-b469-360c8baa679e"/>
    <ds:schemaRef ds:uri="40b18733-aeac-4a76-9772-656af1fde4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4736</TotalTime>
  <Words>3978</Words>
  <Application>Microsoft Macintosh PowerPoint</Application>
  <PresentationFormat>Presentación en pantalla (16:9)</PresentationFormat>
  <Paragraphs>906</Paragraphs>
  <Slides>103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103</vt:i4>
      </vt:variant>
    </vt:vector>
  </HeadingPairs>
  <TitlesOfParts>
    <vt:vector size="116" baseType="lpstr">
      <vt:lpstr>ＭＳ Ｐゴシック</vt:lpstr>
      <vt:lpstr>ＭＳ Ｐゴシック</vt:lpstr>
      <vt:lpstr>ヒラギノ角ゴ ProN W3</vt:lpstr>
      <vt:lpstr>Arial</vt:lpstr>
      <vt:lpstr>Calibri</vt:lpstr>
      <vt:lpstr>Calibri Light</vt:lpstr>
      <vt:lpstr>Courier New</vt:lpstr>
      <vt:lpstr>Gill Sans</vt:lpstr>
      <vt:lpstr>Wingdings</vt:lpstr>
      <vt:lpstr>Interior</vt:lpstr>
      <vt:lpstr>Portada texto blanco para imagen de fondo</vt:lpstr>
      <vt:lpstr>Separadores</vt:lpstr>
      <vt:lpstr>Cierre</vt:lpstr>
      <vt:lpstr>Presentación de PowerPoint</vt:lpstr>
      <vt:lpstr>Table of contents</vt:lpstr>
      <vt:lpstr>Presentación de PowerPoint</vt:lpstr>
      <vt:lpstr>Asynchronous platforms</vt:lpstr>
      <vt:lpstr>Blocking I/O</vt:lpstr>
      <vt:lpstr>Asynchronous web frameworks</vt:lpstr>
      <vt:lpstr>Asynchronous web frameworks</vt:lpstr>
      <vt:lpstr>Spring WebFlux vs MVC</vt:lpstr>
      <vt:lpstr>MVC vs WebFlux performance</vt:lpstr>
      <vt:lpstr>Spring MVC vs WebFlux</vt:lpstr>
      <vt:lpstr>Spring MVC vs WebFlux</vt:lpstr>
      <vt:lpstr>Reactive systems</vt:lpstr>
      <vt:lpstr>Reactive programming</vt:lpstr>
      <vt:lpstr>Reactive world</vt:lpstr>
      <vt:lpstr>Reactive Java landscape</vt:lpstr>
      <vt:lpstr>Spring MVC vs WebFlux</vt:lpstr>
      <vt:lpstr>Spring MVC vs WebFlux</vt:lpstr>
      <vt:lpstr>Presentación de PowerPoint</vt:lpstr>
      <vt:lpstr>Component composition</vt:lpstr>
      <vt:lpstr>Spring application context</vt:lpstr>
      <vt:lpstr>Spring application context configuration</vt:lpstr>
      <vt:lpstr>Spring application context configuration</vt:lpstr>
      <vt:lpstr>Spring application context configuration</vt:lpstr>
      <vt:lpstr>Spring application context configuration</vt:lpstr>
      <vt:lpstr>Application bootstrap</vt:lpstr>
      <vt:lpstr>Application bootstrap</vt:lpstr>
      <vt:lpstr>Presentación de PowerPoint</vt:lpstr>
      <vt:lpstr>Programming models</vt:lpstr>
      <vt:lpstr>Annotated controllers</vt:lpstr>
      <vt:lpstr>HandlerFunction</vt:lpstr>
      <vt:lpstr>HandlerFunction</vt:lpstr>
      <vt:lpstr>RouterFunction</vt:lpstr>
      <vt:lpstr>RouterFunction</vt:lpstr>
      <vt:lpstr>Presentación de PowerPoint</vt:lpstr>
      <vt:lpstr>Practice wf01</vt:lpstr>
      <vt:lpstr>Practice wf01</vt:lpstr>
      <vt:lpstr>Presentación de PowerPoint</vt:lpstr>
      <vt:lpstr>@RequestMapping</vt:lpstr>
      <vt:lpstr>@RequestMapping</vt:lpstr>
      <vt:lpstr>@RequestMapping</vt:lpstr>
      <vt:lpstr>@RequestMapping</vt:lpstr>
      <vt:lpstr>@RequestMapping</vt:lpstr>
      <vt:lpstr>@RequestMapping</vt:lpstr>
      <vt:lpstr>@RequestMapping</vt:lpstr>
      <vt:lpstr>@RequestMapping</vt:lpstr>
      <vt:lpstr>@RequestMapping</vt:lpstr>
      <vt:lpstr>@RequestBody</vt:lpstr>
      <vt:lpstr>Practice wf02</vt:lpstr>
      <vt:lpstr>Practice wf02</vt:lpstr>
      <vt:lpstr>Practice wf03</vt:lpstr>
      <vt:lpstr>@ResponseBody</vt:lpstr>
      <vt:lpstr>Practice wf04</vt:lpstr>
      <vt:lpstr>Presentación de PowerPoint</vt:lpstr>
      <vt:lpstr>@ResponseBody</vt:lpstr>
      <vt:lpstr>@ResponseBody</vt:lpstr>
      <vt:lpstr>ResponseEntity</vt:lpstr>
      <vt:lpstr>Practice wf05</vt:lpstr>
      <vt:lpstr>Streaming</vt:lpstr>
      <vt:lpstr>Presentación de PowerPoint</vt:lpstr>
      <vt:lpstr>Handling errors</vt:lpstr>
      <vt:lpstr>Handling errors</vt:lpstr>
      <vt:lpstr>Handling errors</vt:lpstr>
      <vt:lpstr>Practice wf06</vt:lpstr>
      <vt:lpstr>Handling error</vt:lpstr>
      <vt:lpstr>Practice wf07</vt:lpstr>
      <vt:lpstr>Presentación de PowerPoint</vt:lpstr>
      <vt:lpstr>WebClient</vt:lpstr>
      <vt:lpstr>WebClient</vt:lpstr>
      <vt:lpstr>WebClient</vt:lpstr>
      <vt:lpstr>WebClient</vt:lpstr>
      <vt:lpstr>WebClient</vt:lpstr>
      <vt:lpstr>WebClient</vt:lpstr>
      <vt:lpstr>Practice wf08</vt:lpstr>
      <vt:lpstr>Presentación de PowerPoint</vt:lpstr>
      <vt:lpstr>Spring configuration</vt:lpstr>
      <vt:lpstr>Spring configuration</vt:lpstr>
      <vt:lpstr>Spring configuration</vt:lpstr>
      <vt:lpstr>Spring configuration</vt:lpstr>
      <vt:lpstr>Practice wf09</vt:lpstr>
      <vt:lpstr>Spring profiles</vt:lpstr>
      <vt:lpstr>Spring profiles</vt:lpstr>
      <vt:lpstr>Spring profiles</vt:lpstr>
      <vt:lpstr>Presentación de PowerPoint</vt:lpstr>
      <vt:lpstr>WebFilters</vt:lpstr>
      <vt:lpstr>Practice wf10</vt:lpstr>
      <vt:lpstr>Practice wf11</vt:lpstr>
      <vt:lpstr>Reactor context</vt:lpstr>
      <vt:lpstr>Reactor context</vt:lpstr>
      <vt:lpstr>Practice wf12</vt:lpstr>
      <vt:lpstr>Presentación de PowerPoint</vt:lpstr>
      <vt:lpstr>Validation</vt:lpstr>
      <vt:lpstr>Bean Validation</vt:lpstr>
      <vt:lpstr>Practice wf13</vt:lpstr>
      <vt:lpstr>Practice wf13</vt:lpstr>
      <vt:lpstr>JSON schema validation</vt:lpstr>
      <vt:lpstr>Presentación de PowerPoint</vt:lpstr>
      <vt:lpstr>Practice wf14</vt:lpstr>
      <vt:lpstr>Presentación de PowerPoint</vt:lpstr>
      <vt:lpstr>Unit tests</vt:lpstr>
      <vt:lpstr>Unit tests</vt:lpstr>
      <vt:lpstr>Practice wf15</vt:lpstr>
      <vt:lpstr>Practice wf16</vt:lpstr>
      <vt:lpstr>Practice wf17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JORGE LORENZO GALLARDO</cp:lastModifiedBy>
  <cp:revision>109</cp:revision>
  <dcterms:modified xsi:type="dcterms:W3CDTF">2019-05-20T23:57:03Z</dcterms:modified>
</cp:coreProperties>
</file>